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0"/>
  </p:notesMasterIdLst>
  <p:sldIdLst>
    <p:sldId id="258" r:id="rId2"/>
    <p:sldId id="340" r:id="rId3"/>
    <p:sldId id="260" r:id="rId4"/>
    <p:sldId id="602" r:id="rId5"/>
    <p:sldId id="329" r:id="rId6"/>
    <p:sldId id="693" r:id="rId7"/>
    <p:sldId id="694" r:id="rId8"/>
    <p:sldId id="695" r:id="rId9"/>
    <p:sldId id="642" r:id="rId10"/>
    <p:sldId id="639" r:id="rId11"/>
    <p:sldId id="666" r:id="rId12"/>
    <p:sldId id="667" r:id="rId13"/>
    <p:sldId id="665" r:id="rId14"/>
    <p:sldId id="668" r:id="rId15"/>
    <p:sldId id="698" r:id="rId16"/>
    <p:sldId id="669" r:id="rId17"/>
    <p:sldId id="670" r:id="rId18"/>
    <p:sldId id="696" r:id="rId19"/>
    <p:sldId id="697" r:id="rId20"/>
    <p:sldId id="699" r:id="rId21"/>
    <p:sldId id="663" r:id="rId22"/>
    <p:sldId id="671" r:id="rId23"/>
    <p:sldId id="672" r:id="rId24"/>
    <p:sldId id="673" r:id="rId25"/>
    <p:sldId id="700" r:id="rId26"/>
    <p:sldId id="674" r:id="rId27"/>
    <p:sldId id="675" r:id="rId28"/>
    <p:sldId id="676" r:id="rId29"/>
    <p:sldId id="701" r:id="rId30"/>
    <p:sldId id="677" r:id="rId31"/>
    <p:sldId id="679" r:id="rId32"/>
    <p:sldId id="680" r:id="rId33"/>
    <p:sldId id="681" r:id="rId34"/>
    <p:sldId id="682" r:id="rId35"/>
    <p:sldId id="683" r:id="rId36"/>
    <p:sldId id="702" r:id="rId37"/>
    <p:sldId id="684" r:id="rId38"/>
    <p:sldId id="703" r:id="rId39"/>
    <p:sldId id="687" r:id="rId40"/>
    <p:sldId id="688" r:id="rId41"/>
    <p:sldId id="704" r:id="rId42"/>
    <p:sldId id="691" r:id="rId43"/>
    <p:sldId id="689" r:id="rId44"/>
    <p:sldId id="692" r:id="rId45"/>
    <p:sldId id="705" r:id="rId46"/>
    <p:sldId id="706" r:id="rId47"/>
    <p:sldId id="387" r:id="rId48"/>
    <p:sldId id="264" r:id="rId49"/>
  </p:sldIdLst>
  <p:sldSz cx="12239625" cy="6840538"/>
  <p:notesSz cx="6858000" cy="9144000"/>
  <p:embeddedFontLst>
    <p:embeddedFont>
      <p:font typeface="Montserrat Black" panose="020B0604020202020204" charset="-52"/>
      <p:bold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Source Sans Pro" panose="020B0503030403020204" pitchFamily="34" charset="0"/>
      <p:regular r:id="rId54"/>
      <p:bold r:id="rId55"/>
      <p:italic r:id="rId56"/>
      <p:boldItalic r:id="rId57"/>
    </p:embeddedFont>
    <p:embeddedFont>
      <p:font typeface="Montserrat" panose="020B0604020202020204" charset="-52"/>
      <p:regular r:id="rId58"/>
      <p:bold r:id="rId59"/>
      <p:italic r:id="rId60"/>
      <p:boldItalic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1E"/>
    <a:srgbClr val="FD0002"/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60" y="120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9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7985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821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327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566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2143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31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825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657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6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3037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463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151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622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474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576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656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51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416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085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69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954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3281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3338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699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978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98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050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669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410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27328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610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493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949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3416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91934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4470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1507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179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06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69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710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46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44.png"/><Relationship Id="rId4" Type="http://schemas.openxmlformats.org/officeDocument/2006/relationships/image" Target="../media/image137.png"/><Relationship Id="rId9" Type="http://schemas.openxmlformats.org/officeDocument/2006/relationships/image" Target="../media/image43.png"/><Relationship Id="rId14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88924" y="2189810"/>
            <a:ext cx="6073134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r>
              <a:rPr lang="en-US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07</a:t>
            </a:r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990" dirty="0" smtClean="0">
                <a:solidFill>
                  <a:schemeClr val="bg1"/>
                </a:solidFill>
                <a:latin typeface="Montserrat Black"/>
              </a:rPr>
              <a:t>Ансамбли Моделей. </a:t>
            </a:r>
            <a:r>
              <a:rPr lang="ru-RU" sz="3990" dirty="0" smtClean="0">
                <a:solidFill>
                  <a:schemeClr val="bg1"/>
                </a:solidFill>
                <a:latin typeface="Montserrat" panose="020B0604020202020204" charset="-52"/>
              </a:rPr>
              <a:t>Часть 1</a:t>
            </a:r>
            <a:endParaRPr lang="ru-RU" sz="3990" dirty="0">
              <a:solidFill>
                <a:schemeClr val="bg1"/>
              </a:solidFill>
              <a:latin typeface="Montserrat" panose="020B0604020202020204" charset="-52"/>
            </a:endParaRPr>
          </a:p>
          <a:p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0CF87FD-2EF9-4E5E-8E75-BA170BC704C3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0CF87FD-2EF9-4E5E-8E75-BA170BC70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4630C1A-E390-4A35-AFC8-7F79D0774EB9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C4630C1A-E390-4A35-AFC8-7F79D0774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3B6A03-E993-49D3-993A-9AFA08975444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  <a:latin typeface="Montserrat" panose="020B0604020202020204" charset="-52"/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  <a:latin typeface="Montserrat" panose="020B0604020202020204" charset="-52"/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3B6A03-E993-49D3-993A-9AFA0897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530" b="-35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81C209-0812-4F5D-851C-D1972D5DC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13BF2E-497D-40E2-89F4-D04FA85B0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A3B3BF4-2B69-4CF3-9E04-C7CE51781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741B87-E841-4FE7-BB4A-240454B63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174C72B3-03FD-4938-B36C-072705B8FB91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985E7AF-AE2F-4A0E-A9B2-8F5857EF4B14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A14F73B-8082-4A68-9835-267058761751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463508D-CFCE-453F-91AD-702FF447F28E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3E7DA52-4D62-435D-A65E-5389EDE82CD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A067E4F-67A5-4EA0-8EF7-7F28D7AA5E85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24627D4B-FA7B-4C7B-8BBB-C66B7A3E14B4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573A1A7E-1BDD-427E-980B-D83236C535A2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E8168FB-B7A2-4035-944E-DB9864628DC8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BC129234-68DD-4971-B58E-89D9DF58EBCF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930B1A0-50C2-4186-AE4F-DEC3F24DFA85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C0655BC-DF5C-4CE7-AD5B-CA1F74D61876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FA1CAF00-4BAF-46D4-ADA0-5CC68744EA79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FC32303-028C-4766-B87F-007DBE2EF3BD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3C404CC5-25FB-4D67-8089-B21F1451FE37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5A6B7B5-F54A-480E-BE87-FBF56778C103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161607E5-91FD-4CFB-B0D9-EE220E28B6C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B8AD9FC-AFB0-4688-9F65-82EB200160AB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064A91A-EE7E-4195-8B99-297D78F1F174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74D033E5-A3C8-4815-929E-5641E32D29F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B309F710-24BE-4D8A-ACE2-614A9E8B5F71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9DFEDDB-56D4-4605-B523-0A02197880FB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445D08B-F8B5-46FA-A9C2-076D72E22FEE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DFD07B1F-CC4F-4A18-B79A-A154066046BD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F6548E3-8AA0-42FD-985E-96997613E64F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592605BD-715D-4B90-9A3D-5B7EBE4F736C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7B2052FF-A887-442C-8CEC-B21A8FC163FE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57ACF932-4E26-4061-8528-0E3C07FA71B7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7EAB1BF-6F2B-451A-A548-764079D9A554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495AB09-D73F-48B5-A888-45C1670F9E1C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6CBAA08F-B8C4-45D7-ABAA-5FF868C04E28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1A106FD7-0D7D-4EE8-A922-42A1108E9972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F499EF75-C23F-41ED-BE44-D8CC738EAA2E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A4BD7CB-82CE-4C09-ADDE-8B9E0AC39D46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83B9D44-7C76-4E5C-95E3-50E729D3AE37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C2EDCA28-74CD-4DA5-8337-C4FA665E170B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74B85350-AA4E-4131-99F1-D5846554AF79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96EB90A7-1C54-4D79-ADF7-73DF56CE1F3A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53FC92B-663B-4558-AB1B-8F60054A669F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3E8FC8C3-4D99-43A2-9C58-91AADB98AC65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236C9C1F-C425-400E-AE84-A08D697A6EBB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E48734C6-C45A-48B8-800C-B1254B59FECC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BD02AC3A-5D1C-42B8-917C-C513B349D8A3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CA02CA8-F262-400D-9968-9D40395BB613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724092F0-51C3-4DC8-ADF1-39245AB00D9D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378FFE3B-8E98-42B9-81BE-23A172CF7B28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F4AB304C-3344-473E-8149-5661349B198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BE4C4F61-14DC-407A-B13B-09843146D91D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40B21C-EFF2-47E7-814C-52D0E11EA3EB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Низкое Смещение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F5E199B-9330-4858-9CC2-A839A556894E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Высокое Смещение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D2A218-3A27-472D-A5E7-5FC963DC03AF}"/>
              </a:ext>
            </a:extLst>
          </p:cNvPr>
          <p:cNvSpPr txBox="1"/>
          <p:nvPr/>
        </p:nvSpPr>
        <p:spPr>
          <a:xfrm>
            <a:off x="2594349" y="3222449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Низкая Дисперсия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1213F67-9B53-477B-A101-40D0D0CAA981}"/>
              </a:ext>
            </a:extLst>
          </p:cNvPr>
          <p:cNvSpPr txBox="1"/>
          <p:nvPr/>
        </p:nvSpPr>
        <p:spPr>
          <a:xfrm>
            <a:off x="6546575" y="3194869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Высокая Дисперсия</a:t>
            </a:r>
          </a:p>
        </p:txBody>
      </p:sp>
      <p:sp>
        <p:nvSpPr>
          <p:cNvPr id="66" name="Заголовок 1">
            <a:extLst>
              <a:ext uri="{FF2B5EF4-FFF2-40B4-BE49-F238E27FC236}">
                <a16:creationId xmlns:a16="http://schemas.microsoft.com/office/drawing/2014/main" id="{79589FFD-AA42-4FF0-A1FC-A724B3E92B2D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smtClean="0">
                <a:solidFill>
                  <a:schemeClr val="bg1"/>
                </a:solidFill>
                <a:latin typeface="Montserrat"/>
                <a:sym typeface="Montserrat"/>
              </a:rPr>
              <a:t>Ансамбли </a:t>
            </a: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Моделей Машинного Обучения: Усреднение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2.07 Ансамбли Моделей. Часть 1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7919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A4F89-73E1-4227-9DEF-60976F973283}"/>
              </a:ext>
            </a:extLst>
          </p:cNvPr>
          <p:cNvSpPr txBox="1"/>
          <p:nvPr/>
        </p:nvSpPr>
        <p:spPr>
          <a:xfrm>
            <a:off x="2077189" y="6172663"/>
            <a:ext cx="9499922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https://www.npr.org/sections/money/2015/08/07/429720443/17-205-people-guessed-the-weight-of-a-cow-heres-how-they-did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C4E7115-4892-4816-BA59-55D74489C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189" y="534258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Как бы пример из реальной жизни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074245-57C7-4467-87E4-C40AFB7AF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6" t="29623" r="26078"/>
          <a:stretch/>
        </p:blipFill>
        <p:spPr>
          <a:xfrm>
            <a:off x="95136" y="1482985"/>
            <a:ext cx="2348657" cy="22933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0D4FA2-9490-4C5B-B69C-45C4D02BB2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69" t="27729" r="11016"/>
          <a:stretch/>
        </p:blipFill>
        <p:spPr>
          <a:xfrm>
            <a:off x="28910" y="3820224"/>
            <a:ext cx="3080112" cy="2161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021C2A-2968-4E41-9288-AEBF5B5A8F45}"/>
                  </a:ext>
                </a:extLst>
              </p:cNvPr>
              <p:cNvSpPr txBox="1"/>
              <p:nvPr/>
            </p:nvSpPr>
            <p:spPr>
              <a:xfrm>
                <a:off x="3677139" y="4841657"/>
                <a:ext cx="3672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1355 Фунтов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615 Кг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021C2A-2968-4E41-9288-AEBF5B5A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139" y="4841657"/>
                <a:ext cx="367248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021C2A-2968-4E41-9288-AEBF5B5A8F45}"/>
                  </a:ext>
                </a:extLst>
              </p:cNvPr>
              <p:cNvSpPr txBox="1"/>
              <p:nvPr/>
            </p:nvSpPr>
            <p:spPr>
              <a:xfrm>
                <a:off x="3692367" y="4257408"/>
                <a:ext cx="35378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sz="2800" dirty="0" smtClean="0">
                    <a:solidFill>
                      <a:schemeClr val="bg1"/>
                    </a:solidFill>
                  </a:rPr>
                  <a:t>Хозяин весит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80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Кг</m:t>
                    </m:r>
                  </m:oMath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021C2A-2968-4E41-9288-AEBF5B5A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367" y="4257408"/>
                <a:ext cx="3537828" cy="430887"/>
              </a:xfrm>
              <a:prstGeom prst="rect">
                <a:avLst/>
              </a:prstGeom>
              <a:blipFill>
                <a:blip r:embed="rId7"/>
                <a:stretch>
                  <a:fillRect l="-6207" t="-25352" b="-49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Группа 14"/>
          <p:cNvGrpSpPr/>
          <p:nvPr/>
        </p:nvGrpSpPr>
        <p:grpSpPr>
          <a:xfrm>
            <a:off x="7527989" y="2361716"/>
            <a:ext cx="4665871" cy="3659716"/>
            <a:chOff x="7527989" y="2361716"/>
            <a:chExt cx="4665871" cy="3659716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C470D5FA-A6F8-4821-BD12-8EB4DD3C3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27989" y="3143874"/>
              <a:ext cx="4665871" cy="28775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021C2A-2968-4E41-9288-AEBF5B5A8F45}"/>
                </a:ext>
              </a:extLst>
            </p:cNvPr>
            <p:cNvSpPr txBox="1"/>
            <p:nvPr/>
          </p:nvSpPr>
          <p:spPr>
            <a:xfrm>
              <a:off x="8030753" y="2361716"/>
              <a:ext cx="3651642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C</a:t>
              </a:r>
              <a:r>
                <a:rPr lang="ru-RU" sz="2400" dirty="0" err="1" smtClean="0">
                  <a:solidFill>
                    <a:schemeClr val="bg1"/>
                  </a:solidFill>
                </a:rPr>
                <a:t>пециалисты</a:t>
              </a:r>
              <a:r>
                <a:rPr lang="ru-RU" sz="2400" dirty="0" smtClean="0">
                  <a:solidFill>
                    <a:schemeClr val="bg1"/>
                  </a:solidFill>
                </a:rPr>
                <a:t> по коровам</a:t>
              </a:r>
            </a:p>
            <a:p>
              <a:pPr algn="ctr"/>
              <a:r>
                <a:rPr lang="ru-RU" sz="2400" dirty="0" smtClean="0">
                  <a:solidFill>
                    <a:schemeClr val="bg1"/>
                  </a:solidFill>
                </a:rPr>
                <a:t>1272 Фунта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2960462" y="914099"/>
            <a:ext cx="4716088" cy="3320045"/>
            <a:chOff x="2960462" y="900574"/>
            <a:chExt cx="4716088" cy="3320045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CE3A2B8F-D1FE-48E9-ABFB-17E9ED49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0462" y="1435278"/>
              <a:ext cx="4716088" cy="278534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021C2A-2968-4E41-9288-AEBF5B5A8F45}"/>
                </a:ext>
              </a:extLst>
            </p:cNvPr>
            <p:cNvSpPr txBox="1"/>
            <p:nvPr/>
          </p:nvSpPr>
          <p:spPr>
            <a:xfrm>
              <a:off x="3590314" y="900574"/>
              <a:ext cx="345638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2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ru-RU" sz="2400" dirty="0" smtClean="0">
                  <a:solidFill>
                    <a:schemeClr val="bg1"/>
                  </a:solidFill>
                </a:rPr>
                <a:t>1287 Фунтов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8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A717632-7BFD-4693-9013-13F6F97C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30E65A3-DB30-49BF-89AC-22032957F615}"/>
              </a:ext>
            </a:extLst>
          </p:cNvPr>
          <p:cNvSpPr txBox="1">
            <a:spLocks/>
          </p:cNvSpPr>
          <p:nvPr/>
        </p:nvSpPr>
        <p:spPr>
          <a:xfrm>
            <a:off x="1672643" y="1375065"/>
            <a:ext cx="8167773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Голосование</a:t>
            </a:r>
          </a:p>
        </p:txBody>
      </p:sp>
      <p:pic>
        <p:nvPicPr>
          <p:cNvPr id="8" name="Picture 2" descr="Почему демократия не ограничивается выборами">
            <a:extLst>
              <a:ext uri="{FF2B5EF4-FFF2-40B4-BE49-F238E27FC236}">
                <a16:creationId xmlns:a16="http://schemas.microsoft.com/office/drawing/2014/main" id="{9E48ADD3-B8CE-434C-9712-CE1A0D58E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6" b="99655" l="9963" r="89758">
                        <a14:foregroundMark x1="22812" y1="50230" x2="22812" y2="50230"/>
                        <a14:foregroundMark x1="56518" y1="35287" x2="56518" y2="35287"/>
                        <a14:foregroundMark x1="44786" y1="34943" x2="44786" y2="34943"/>
                        <a14:foregroundMark x1="47858" y1="38621" x2="47858" y2="38621"/>
                        <a14:foregroundMark x1="48138" y1="38966" x2="48883" y2="63908"/>
                        <a14:foregroundMark x1="48883" y1="63908" x2="49814" y2="67701"/>
                        <a14:foregroundMark x1="58939" y1="50575" x2="58939" y2="50575"/>
                        <a14:foregroundMark x1="49348" y1="40115" x2="48790" y2="66667"/>
                        <a14:foregroundMark x1="48790" y1="66667" x2="49255" y2="68506"/>
                        <a14:foregroundMark x1="28212" y1="62759" x2="29888" y2="89655"/>
                        <a14:foregroundMark x1="22160" y1="97126" x2="22160" y2="97126"/>
                        <a14:foregroundMark x1="20764" y1="66207" x2="20764" y2="66207"/>
                        <a14:foregroundMark x1="15829" y1="80920" x2="15829" y2="80920"/>
                        <a14:foregroundMark x1="12291" y1="82989" x2="13873" y2="90230"/>
                        <a14:foregroundMark x1="41620" y1="26552" x2="41620" y2="61034"/>
                        <a14:foregroundMark x1="52607" y1="14713" x2="50559" y2="41379"/>
                        <a14:foregroundMark x1="50559" y1="41379" x2="49721" y2="43678"/>
                        <a14:foregroundMark x1="89199" y1="93908" x2="89199" y2="99770"/>
                        <a14:foregroundMark x1="58473" y1="32414" x2="50372" y2="40000"/>
                        <a14:foregroundMark x1="50372" y1="40000" x2="48603" y2="50345"/>
                        <a14:foregroundMark x1="48603" y1="50345" x2="48883" y2="52069"/>
                        <a14:foregroundMark x1="70670" y1="35172" x2="55493" y2="48391"/>
                        <a14:foregroundMark x1="55493" y1="48391" x2="50931" y2="83563"/>
                        <a14:foregroundMark x1="50931" y1="83563" x2="55773" y2="91494"/>
                        <a14:foregroundMark x1="55773" y1="91494" x2="56145" y2="95747"/>
                        <a14:foregroundMark x1="42272" y1="23333" x2="44879" y2="58736"/>
                        <a14:foregroundMark x1="44879" y1="58736" x2="45065" y2="59310"/>
                        <a14:foregroundMark x1="52980" y1="8736" x2="52980" y2="8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3" y="1773391"/>
            <a:ext cx="6040574" cy="489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36837B-8ED9-489B-9FE6-88B6E79D8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796" y="1333974"/>
            <a:ext cx="4119508" cy="5347122"/>
          </a:xfrm>
          <a:prstGeom prst="rect">
            <a:avLst/>
          </a:prstGeom>
        </p:spPr>
      </p:pic>
      <p:sp>
        <p:nvSpPr>
          <p:cNvPr id="10" name="Символ &quot;Запрещено&quot; 9">
            <a:extLst>
              <a:ext uri="{FF2B5EF4-FFF2-40B4-BE49-F238E27FC236}">
                <a16:creationId xmlns:a16="http://schemas.microsoft.com/office/drawing/2014/main" id="{CF377DCD-FEC1-4644-989C-33DAB091BCD7}"/>
              </a:ext>
            </a:extLst>
          </p:cNvPr>
          <p:cNvSpPr/>
          <p:nvPr/>
        </p:nvSpPr>
        <p:spPr>
          <a:xfrm>
            <a:off x="9202675" y="5003131"/>
            <a:ext cx="2243454" cy="166792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9577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3DBC7C2-4332-4F6F-904A-8BDC8B35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90598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 усреднения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61D8D7-0A3D-4A81-8F7B-5D3012EA7970}"/>
              </a:ext>
            </a:extLst>
          </p:cNvPr>
          <p:cNvSpPr/>
          <p:nvPr/>
        </p:nvSpPr>
        <p:spPr>
          <a:xfrm>
            <a:off x="525096" y="1938922"/>
            <a:ext cx="11593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Принцип состоит в том, чтобы </a:t>
            </a:r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независимо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построить несколько </a:t>
            </a:r>
            <a:r>
              <a:rPr lang="ru-RU" sz="28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сильных</a:t>
            </a:r>
            <a:r>
              <a:rPr lang="ru-RU" sz="28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предсказателей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а затем </a:t>
            </a:r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усреднить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их прогнозы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E254B7-F79A-4010-B8C3-15B998D0C3CD}"/>
              </a:ext>
            </a:extLst>
          </p:cNvPr>
          <p:cNvSpPr/>
          <p:nvPr/>
        </p:nvSpPr>
        <p:spPr>
          <a:xfrm>
            <a:off x="479376" y="3866324"/>
            <a:ext cx="109667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среднем комбинированная оценка обычно </a:t>
            </a:r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лучше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чем любая из оценок отдельных предсказателей, потому что ее </a:t>
            </a:r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overfitting/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переобучение) уменьшается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57EB84A-2B65-4187-A696-95198232547E}"/>
              </a:ext>
            </a:extLst>
          </p:cNvPr>
          <p:cNvSpPr/>
          <p:nvPr/>
        </p:nvSpPr>
        <p:spPr>
          <a:xfrm>
            <a:off x="582663" y="5519144"/>
            <a:ext cx="1087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Миллион мух не могут ошибаться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6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smtClean="0">
                <a:solidFill>
                  <a:schemeClr val="bg1"/>
                </a:solidFill>
                <a:latin typeface="Montserrat"/>
                <a:sym typeface="Montserrat"/>
              </a:rPr>
              <a:t>Ансамбли </a:t>
            </a: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Моделей Машинного Обучения: </a:t>
            </a:r>
            <a:r>
              <a:rPr lang="ru-RU" sz="2261" b="1" dirty="0" smtClean="0">
                <a:solidFill>
                  <a:schemeClr val="bg1"/>
                </a:solidFill>
                <a:latin typeface="Montserrat"/>
                <a:sym typeface="Montserrat"/>
              </a:rPr>
              <a:t>Голосование</a:t>
            </a:r>
            <a:endParaRPr lang="ru-RU"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2.07 Ансамбли Моделей. Часть 1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9788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2F8A1D5-460F-49E2-A8AB-51D5AC07BE8A}"/>
              </a:ext>
            </a:extLst>
          </p:cNvPr>
          <p:cNvSpPr txBox="1">
            <a:spLocks/>
          </p:cNvSpPr>
          <p:nvPr/>
        </p:nvSpPr>
        <p:spPr>
          <a:xfrm>
            <a:off x="1983544" y="55303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Классификатор Голосование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3" name="Picture 2" descr="HOA VOTING: The Differences Between a Ballot and a Proxy - Key CMI">
            <a:extLst>
              <a:ext uri="{FF2B5EF4-FFF2-40B4-BE49-F238E27FC236}">
                <a16:creationId xmlns:a16="http://schemas.microsoft.com/office/drawing/2014/main" id="{0BD21450-CAE1-446C-A410-EAA145F24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3"/>
          <a:stretch/>
        </p:blipFill>
        <p:spPr bwMode="auto">
          <a:xfrm>
            <a:off x="7022237" y="1530755"/>
            <a:ext cx="4392488" cy="397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8D02F93-1CAA-42BC-917E-62CEF83C974B}"/>
              </a:ext>
            </a:extLst>
          </p:cNvPr>
          <p:cNvSpPr/>
          <p:nvPr/>
        </p:nvSpPr>
        <p:spPr>
          <a:xfrm>
            <a:off x="528437" y="1459554"/>
            <a:ext cx="2576034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071B8BD-0207-4BCF-834D-C342B0D4CC2F}"/>
              </a:ext>
            </a:extLst>
          </p:cNvPr>
          <p:cNvSpPr/>
          <p:nvPr/>
        </p:nvSpPr>
        <p:spPr>
          <a:xfrm>
            <a:off x="528436" y="2991055"/>
            <a:ext cx="2747489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7AA2F32-A876-499F-A299-CC8C13E23A33}"/>
              </a:ext>
            </a:extLst>
          </p:cNvPr>
          <p:cNvSpPr/>
          <p:nvPr/>
        </p:nvSpPr>
        <p:spPr>
          <a:xfrm>
            <a:off x="3896559" y="1459554"/>
            <a:ext cx="2576034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3FD9D65-4831-4B24-9B52-ECC1DD15FF23}"/>
              </a:ext>
            </a:extLst>
          </p:cNvPr>
          <p:cNvSpPr/>
          <p:nvPr/>
        </p:nvSpPr>
        <p:spPr>
          <a:xfrm>
            <a:off x="3958224" y="2991056"/>
            <a:ext cx="2518013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E27632E-7690-4E61-965A-70D816B49093}"/>
              </a:ext>
            </a:extLst>
          </p:cNvPr>
          <p:cNvSpPr/>
          <p:nvPr/>
        </p:nvSpPr>
        <p:spPr>
          <a:xfrm>
            <a:off x="528437" y="4522560"/>
            <a:ext cx="2747489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F889DBC-A0D3-4EE4-9500-E906D45DE4E4}"/>
              </a:ext>
            </a:extLst>
          </p:cNvPr>
          <p:cNvSpPr/>
          <p:nvPr/>
        </p:nvSpPr>
        <p:spPr>
          <a:xfrm>
            <a:off x="4004570" y="4522560"/>
            <a:ext cx="2458799" cy="663023"/>
          </a:xfrm>
          <a:prstGeom prst="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57EB84A-2B65-4187-A696-95198232547E}"/>
              </a:ext>
            </a:extLst>
          </p:cNvPr>
          <p:cNvSpPr/>
          <p:nvPr/>
        </p:nvSpPr>
        <p:spPr>
          <a:xfrm>
            <a:off x="1070963" y="5611355"/>
            <a:ext cx="9253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Важно что классификаторы – РАЗНЫЕ (а не 50 вариаций логистической регрессии)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FC426B1-7526-408F-8BE6-A1893CBADD4E}"/>
              </a:ext>
            </a:extLst>
          </p:cNvPr>
          <p:cNvSpPr txBox="1">
            <a:spLocks/>
          </p:cNvSpPr>
          <p:nvPr/>
        </p:nvSpPr>
        <p:spPr>
          <a:xfrm>
            <a:off x="1847529" y="551958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A989D4-C295-4BCD-BCD1-328FD9C962C2}"/>
              </a:ext>
            </a:extLst>
          </p:cNvPr>
          <p:cNvSpPr/>
          <p:nvPr/>
        </p:nvSpPr>
        <p:spPr>
          <a:xfrm>
            <a:off x="263352" y="1302822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VotingClassifier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sklearn.neighbors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KNeighborsClassifier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sklearn.linear_model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LogisticRegression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sklearn.naive_bayes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GaussianNB</a:t>
            </a: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clf1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clf2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 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clf3   = LogisticRegression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GaussianNB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eclf = VotingClassifier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'LogR'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clf1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'kNN'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clf2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'GNB'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clf3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)],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voting=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'hard'</a:t>
            </a:r>
            <a:r>
              <a:rPr lang="tr-TR" sz="20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, 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weights=None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1C1F9F-9360-436A-A101-872D4214699A}"/>
              </a:ext>
            </a:extLst>
          </p:cNvPr>
          <p:cNvSpPr/>
          <p:nvPr/>
        </p:nvSpPr>
        <p:spPr>
          <a:xfrm>
            <a:off x="479376" y="3805889"/>
            <a:ext cx="1944216" cy="28351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86AA075-D20F-4BC3-9E89-91E487115EF6}"/>
              </a:ext>
            </a:extLst>
          </p:cNvPr>
          <p:cNvSpPr/>
          <p:nvPr/>
        </p:nvSpPr>
        <p:spPr>
          <a:xfrm>
            <a:off x="2783632" y="3805888"/>
            <a:ext cx="1944216" cy="28351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152" y="3962400"/>
            <a:ext cx="6324738" cy="22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0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FC426B1-7526-408F-8BE6-A1893CBADD4E}"/>
              </a:ext>
            </a:extLst>
          </p:cNvPr>
          <p:cNvSpPr txBox="1">
            <a:spLocks/>
          </p:cNvSpPr>
          <p:nvPr/>
        </p:nvSpPr>
        <p:spPr>
          <a:xfrm>
            <a:off x="1847529" y="551958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8467" y="1674358"/>
            <a:ext cx="1070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14" y="2170314"/>
            <a:ext cx="4356484" cy="1548172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411464" y="3846885"/>
            <a:ext cx="9384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grid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eclf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param_grid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cv=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11464" y="43446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grid.best_estimator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11464" y="24751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LogR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__C'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1.0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100.0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kNN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__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'voting'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hard'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'soft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]}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723" y="4452756"/>
            <a:ext cx="5591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6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FC426B1-7526-408F-8BE6-A1893CBADD4E}"/>
              </a:ext>
            </a:extLst>
          </p:cNvPr>
          <p:cNvSpPr txBox="1">
            <a:spLocks/>
          </p:cNvSpPr>
          <p:nvPr/>
        </p:nvSpPr>
        <p:spPr>
          <a:xfrm>
            <a:off x="1847529" y="551958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4451650"/>
            <a:ext cx="4412729" cy="230308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43758" y="1443841"/>
            <a:ext cx="115665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sklearn.tree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DecisionTreeRegressor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VotingRegressor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reg1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reg2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reg3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ereg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VotingRegressor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kNN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reg1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'DT'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reg2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lr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reg3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10" y="4578801"/>
            <a:ext cx="5029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05116" y="130035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05115" y="218289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1" name="Google Shape;139;p26">
            <a:extLst>
              <a:ext uri="{FF2B5EF4-FFF2-40B4-BE49-F238E27FC236}">
                <a16:creationId xmlns:a16="http://schemas.microsoft.com/office/drawing/2014/main" id="{F352840C-215C-4A2B-9783-6E0D0C6BA886}"/>
              </a:ext>
            </a:extLst>
          </p:cNvPr>
          <p:cNvSpPr txBox="1"/>
          <p:nvPr/>
        </p:nvSpPr>
        <p:spPr>
          <a:xfrm>
            <a:off x="2505114" y="3603993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05113" y="288980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smtClean="0">
                <a:solidFill>
                  <a:schemeClr val="bg1"/>
                </a:solidFill>
                <a:latin typeface="Montserrat"/>
                <a:sym typeface="Montserrat"/>
              </a:rPr>
              <a:t>Ансамбли </a:t>
            </a: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Моделей Машинного Обучения: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sym typeface="Montserrat"/>
              </a:rPr>
              <a:t>Бэггинг</a:t>
            </a:r>
            <a:endParaRPr lang="ru-RU"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2.07 Ансамбли Моделей. Часть 1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311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87CFA35-A8BB-4272-9F88-71BDA68C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260" y="65323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Bagging: B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ootstrap 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agg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regat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ing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1239028-D966-46D5-8CA1-D65B6FC23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982751"/>
              </p:ext>
            </p:extLst>
          </p:nvPr>
        </p:nvGraphicFramePr>
        <p:xfrm>
          <a:off x="946148" y="1926570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89BDBB9-15A0-43F1-98D3-21D5BABF7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056782"/>
              </p:ext>
            </p:extLst>
          </p:nvPr>
        </p:nvGraphicFramePr>
        <p:xfrm>
          <a:off x="7066828" y="1926570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6913303-3922-41E7-856F-83A04BBE78FA}"/>
              </a:ext>
            </a:extLst>
          </p:cNvPr>
          <p:cNvCxnSpPr>
            <a:cxnSpLocks/>
          </p:cNvCxnSpPr>
          <p:nvPr/>
        </p:nvCxnSpPr>
        <p:spPr>
          <a:xfrm>
            <a:off x="5770684" y="4848905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3074120-A29B-40A3-A273-69135EFEB8D4}"/>
              </a:ext>
            </a:extLst>
          </p:cNvPr>
          <p:cNvCxnSpPr/>
          <p:nvPr/>
        </p:nvCxnSpPr>
        <p:spPr>
          <a:xfrm>
            <a:off x="5842692" y="4231459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02CA1BB-185D-4F49-A769-CFCE3642CE0C}"/>
              </a:ext>
            </a:extLst>
          </p:cNvPr>
          <p:cNvCxnSpPr>
            <a:cxnSpLocks/>
          </p:cNvCxnSpPr>
          <p:nvPr/>
        </p:nvCxnSpPr>
        <p:spPr>
          <a:xfrm flipV="1">
            <a:off x="5753820" y="5496977"/>
            <a:ext cx="1241000" cy="93761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A760373-8402-4DE3-BB3E-CC7B79003C21}"/>
              </a:ext>
            </a:extLst>
          </p:cNvPr>
          <p:cNvCxnSpPr/>
          <p:nvPr/>
        </p:nvCxnSpPr>
        <p:spPr>
          <a:xfrm>
            <a:off x="5672304" y="5857017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97AC096-AFCC-4069-8A7A-7DEED07F8EEF}"/>
              </a:ext>
            </a:extLst>
          </p:cNvPr>
          <p:cNvCxnSpPr>
            <a:cxnSpLocks/>
          </p:cNvCxnSpPr>
          <p:nvPr/>
        </p:nvCxnSpPr>
        <p:spPr>
          <a:xfrm flipV="1">
            <a:off x="5734420" y="6073041"/>
            <a:ext cx="1243536" cy="3615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5ED3EB7-4BAA-480E-8C73-A4FA09755A2C}"/>
              </a:ext>
            </a:extLst>
          </p:cNvPr>
          <p:cNvCxnSpPr>
            <a:cxnSpLocks/>
          </p:cNvCxnSpPr>
          <p:nvPr/>
        </p:nvCxnSpPr>
        <p:spPr>
          <a:xfrm>
            <a:off x="5770684" y="6434595"/>
            <a:ext cx="1207272" cy="425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6D5B191-729A-4D67-9174-F5FD9F247627}"/>
              </a:ext>
            </a:extLst>
          </p:cNvPr>
          <p:cNvCxnSpPr>
            <a:cxnSpLocks/>
          </p:cNvCxnSpPr>
          <p:nvPr/>
        </p:nvCxnSpPr>
        <p:spPr>
          <a:xfrm>
            <a:off x="5811442" y="5208945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D534C25-764B-4207-B8E9-3B90D4E5B698}"/>
              </a:ext>
            </a:extLst>
          </p:cNvPr>
          <p:cNvCxnSpPr>
            <a:cxnSpLocks/>
          </p:cNvCxnSpPr>
          <p:nvPr/>
        </p:nvCxnSpPr>
        <p:spPr>
          <a:xfrm>
            <a:off x="5811442" y="2904689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0821530-2D18-4E94-8D9E-ED0784BD9D77}"/>
              </a:ext>
            </a:extLst>
          </p:cNvPr>
          <p:cNvCxnSpPr>
            <a:cxnSpLocks/>
          </p:cNvCxnSpPr>
          <p:nvPr/>
        </p:nvCxnSpPr>
        <p:spPr>
          <a:xfrm>
            <a:off x="5811442" y="3264729"/>
            <a:ext cx="1125756" cy="2880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4583EEA-F125-4E98-A903-D8717DC3281F}"/>
              </a:ext>
            </a:extLst>
          </p:cNvPr>
          <p:cNvCxnSpPr>
            <a:cxnSpLocks/>
          </p:cNvCxnSpPr>
          <p:nvPr/>
        </p:nvCxnSpPr>
        <p:spPr>
          <a:xfrm>
            <a:off x="5796536" y="3281186"/>
            <a:ext cx="1181420" cy="6316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BC09C686-23B2-44A0-B6C3-63672382B628}"/>
              </a:ext>
            </a:extLst>
          </p:cNvPr>
          <p:cNvCxnSpPr>
            <a:cxnSpLocks/>
          </p:cNvCxnSpPr>
          <p:nvPr/>
        </p:nvCxnSpPr>
        <p:spPr>
          <a:xfrm>
            <a:off x="5824368" y="5496977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67EA1B4-3417-4197-9525-8F34E7FBE224}"/>
              </a:ext>
            </a:extLst>
          </p:cNvPr>
          <p:cNvSpPr/>
          <p:nvPr/>
        </p:nvSpPr>
        <p:spPr>
          <a:xfrm>
            <a:off x="1177343" y="1279337"/>
            <a:ext cx="10517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Случайным образом сформируем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подвыборку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данных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21223BD-0CE0-4F76-9C0C-31459D63A001}"/>
              </a:ext>
            </a:extLst>
          </p:cNvPr>
          <p:cNvSpPr/>
          <p:nvPr/>
        </p:nvSpPr>
        <p:spPr>
          <a:xfrm>
            <a:off x="946149" y="3414873"/>
            <a:ext cx="4680000" cy="63161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972C1CA-A743-4DA8-8100-1D08D0ED9BD7}"/>
              </a:ext>
            </a:extLst>
          </p:cNvPr>
          <p:cNvSpPr/>
          <p:nvPr/>
        </p:nvSpPr>
        <p:spPr>
          <a:xfrm>
            <a:off x="920296" y="4327955"/>
            <a:ext cx="4680000" cy="3604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33B1619-A6CC-42A3-AC1F-1E7531AC58B5}"/>
              </a:ext>
            </a:extLst>
          </p:cNvPr>
          <p:cNvSpPr/>
          <p:nvPr/>
        </p:nvSpPr>
        <p:spPr>
          <a:xfrm>
            <a:off x="924766" y="5959380"/>
            <a:ext cx="4680000" cy="3604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C74D02D-992D-49E3-AEC3-444279E55E7E}"/>
              </a:ext>
            </a:extLst>
          </p:cNvPr>
          <p:cNvSpPr/>
          <p:nvPr/>
        </p:nvSpPr>
        <p:spPr>
          <a:xfrm rot="16200000">
            <a:off x="-1224258" y="3268178"/>
            <a:ext cx="3358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Out-of-Bag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6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 animBg="1"/>
      <p:bldP spid="22" grpId="0" animBg="1"/>
      <p:bldP spid="23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AB198AA-F6D1-455F-976E-74A212E1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368" y="55195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Bagging: B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ootstrap 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agg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regat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ing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D6877FD-182A-43D5-8B4E-CFF9E5004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32139"/>
              </p:ext>
            </p:extLst>
          </p:nvPr>
        </p:nvGraphicFramePr>
        <p:xfrm>
          <a:off x="788504" y="1825294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649C41B4-0B50-41DD-B7CB-F1242F69C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757928"/>
              </p:ext>
            </p:extLst>
          </p:nvPr>
        </p:nvGraphicFramePr>
        <p:xfrm>
          <a:off x="6909184" y="1825294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AB56844-C7E4-453C-AEEF-C07F500B2342}"/>
              </a:ext>
            </a:extLst>
          </p:cNvPr>
          <p:cNvCxnSpPr>
            <a:cxnSpLocks/>
          </p:cNvCxnSpPr>
          <p:nvPr/>
        </p:nvCxnSpPr>
        <p:spPr>
          <a:xfrm>
            <a:off x="5613040" y="4747629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157D0D5E-BC3B-475C-AF1E-2A00D2B6FC67}"/>
              </a:ext>
            </a:extLst>
          </p:cNvPr>
          <p:cNvCxnSpPr/>
          <p:nvPr/>
        </p:nvCxnSpPr>
        <p:spPr>
          <a:xfrm>
            <a:off x="5685048" y="4130183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1C70B22-3269-4757-B5BA-814CA14FC5F4}"/>
              </a:ext>
            </a:extLst>
          </p:cNvPr>
          <p:cNvCxnSpPr>
            <a:cxnSpLocks/>
          </p:cNvCxnSpPr>
          <p:nvPr/>
        </p:nvCxnSpPr>
        <p:spPr>
          <a:xfrm flipV="1">
            <a:off x="5596176" y="5395701"/>
            <a:ext cx="1241000" cy="93761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6929EBC-0B61-40B3-9B2E-DEA1F1737CDE}"/>
              </a:ext>
            </a:extLst>
          </p:cNvPr>
          <p:cNvCxnSpPr/>
          <p:nvPr/>
        </p:nvCxnSpPr>
        <p:spPr>
          <a:xfrm>
            <a:off x="5514660" y="5755741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50E1D6E-A521-44B9-B3E5-E77017094DB7}"/>
              </a:ext>
            </a:extLst>
          </p:cNvPr>
          <p:cNvCxnSpPr>
            <a:cxnSpLocks/>
          </p:cNvCxnSpPr>
          <p:nvPr/>
        </p:nvCxnSpPr>
        <p:spPr>
          <a:xfrm flipV="1">
            <a:off x="5576776" y="5971765"/>
            <a:ext cx="1243536" cy="3615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7024959A-2070-4372-8FB8-004B99BB5D0F}"/>
              </a:ext>
            </a:extLst>
          </p:cNvPr>
          <p:cNvCxnSpPr>
            <a:cxnSpLocks/>
          </p:cNvCxnSpPr>
          <p:nvPr/>
        </p:nvCxnSpPr>
        <p:spPr>
          <a:xfrm>
            <a:off x="5613040" y="6333319"/>
            <a:ext cx="1207272" cy="425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16EF972-1773-4F07-9D7D-493C9CFBD14B}"/>
              </a:ext>
            </a:extLst>
          </p:cNvPr>
          <p:cNvCxnSpPr>
            <a:cxnSpLocks/>
          </p:cNvCxnSpPr>
          <p:nvPr/>
        </p:nvCxnSpPr>
        <p:spPr>
          <a:xfrm>
            <a:off x="5653798" y="5107669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8146876-80E5-4134-8034-59707D814ECB}"/>
              </a:ext>
            </a:extLst>
          </p:cNvPr>
          <p:cNvCxnSpPr>
            <a:cxnSpLocks/>
          </p:cNvCxnSpPr>
          <p:nvPr/>
        </p:nvCxnSpPr>
        <p:spPr>
          <a:xfrm>
            <a:off x="5653798" y="2803413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95BE775-D56F-446E-81C8-2E331560F4FF}"/>
              </a:ext>
            </a:extLst>
          </p:cNvPr>
          <p:cNvCxnSpPr>
            <a:cxnSpLocks/>
          </p:cNvCxnSpPr>
          <p:nvPr/>
        </p:nvCxnSpPr>
        <p:spPr>
          <a:xfrm>
            <a:off x="5653798" y="3163453"/>
            <a:ext cx="1125756" cy="2880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70EAFA5-4327-45C4-AB2A-BA2EC3B61642}"/>
              </a:ext>
            </a:extLst>
          </p:cNvPr>
          <p:cNvCxnSpPr>
            <a:cxnSpLocks/>
          </p:cNvCxnSpPr>
          <p:nvPr/>
        </p:nvCxnSpPr>
        <p:spPr>
          <a:xfrm>
            <a:off x="5638892" y="3179910"/>
            <a:ext cx="1181420" cy="6316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FA8824A-9A8B-46C2-B832-A59C6391310A}"/>
              </a:ext>
            </a:extLst>
          </p:cNvPr>
          <p:cNvCxnSpPr>
            <a:cxnSpLocks/>
          </p:cNvCxnSpPr>
          <p:nvPr/>
        </p:nvCxnSpPr>
        <p:spPr>
          <a:xfrm>
            <a:off x="5666724" y="5395701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60B0A67-68CB-4C58-B294-E71DC2CF57EC}"/>
              </a:ext>
            </a:extLst>
          </p:cNvPr>
          <p:cNvSpPr/>
          <p:nvPr/>
        </p:nvSpPr>
        <p:spPr>
          <a:xfrm>
            <a:off x="3041876" y="1239649"/>
            <a:ext cx="6258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Случайно выбираем параметры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73BD1BC-6EAE-47B7-8E9F-3F74B84E1CF0}"/>
              </a:ext>
            </a:extLst>
          </p:cNvPr>
          <p:cNvSpPr/>
          <p:nvPr/>
        </p:nvSpPr>
        <p:spPr>
          <a:xfrm>
            <a:off x="8781392" y="1825290"/>
            <a:ext cx="936104" cy="467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39AC728-469F-422F-9139-4EC9DD1B9C40}"/>
              </a:ext>
            </a:extLst>
          </p:cNvPr>
          <p:cNvSpPr/>
          <p:nvPr/>
        </p:nvSpPr>
        <p:spPr>
          <a:xfrm>
            <a:off x="7845288" y="1825290"/>
            <a:ext cx="936104" cy="467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10E7330-3954-42B8-B923-47D04DF55761}"/>
              </a:ext>
            </a:extLst>
          </p:cNvPr>
          <p:cNvSpPr/>
          <p:nvPr/>
        </p:nvSpPr>
        <p:spPr>
          <a:xfrm>
            <a:off x="9710853" y="1825294"/>
            <a:ext cx="936104" cy="467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142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 animBg="1"/>
      <p:bldP spid="21" grpId="1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C934B3E-E93D-4559-9A08-7545E69F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811" y="7091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Bagging: B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ootstrap 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agg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regat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ing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959285B-8BB1-40A3-AD2B-78D0480BCDEA}"/>
              </a:ext>
            </a:extLst>
          </p:cNvPr>
          <p:cNvSpPr/>
          <p:nvPr/>
        </p:nvSpPr>
        <p:spPr>
          <a:xfrm>
            <a:off x="172244" y="1927669"/>
            <a:ext cx="3691508" cy="869486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4852822-DAC8-471A-821F-A4CCA4A00F8D}"/>
              </a:ext>
            </a:extLst>
          </p:cNvPr>
          <p:cNvSpPr/>
          <p:nvPr/>
        </p:nvSpPr>
        <p:spPr>
          <a:xfrm>
            <a:off x="191344" y="3378303"/>
            <a:ext cx="3691508" cy="86948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1C28F79-8E10-46DE-BD55-7CC67BE3F02C}"/>
              </a:ext>
            </a:extLst>
          </p:cNvPr>
          <p:cNvSpPr/>
          <p:nvPr/>
        </p:nvSpPr>
        <p:spPr>
          <a:xfrm>
            <a:off x="4007768" y="1927669"/>
            <a:ext cx="3691508" cy="869486"/>
          </a:xfrm>
          <a:prstGeom prst="rect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BAF0D46-6957-4467-86AB-1D362882604F}"/>
              </a:ext>
            </a:extLst>
          </p:cNvPr>
          <p:cNvSpPr/>
          <p:nvPr/>
        </p:nvSpPr>
        <p:spPr>
          <a:xfrm>
            <a:off x="4007768" y="3378303"/>
            <a:ext cx="3691508" cy="869486"/>
          </a:xfrm>
          <a:prstGeom prst="rect">
            <a:avLst/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2A1B99-C419-46F9-AEFE-F664D66CC2FD}"/>
              </a:ext>
            </a:extLst>
          </p:cNvPr>
          <p:cNvSpPr/>
          <p:nvPr/>
        </p:nvSpPr>
        <p:spPr>
          <a:xfrm>
            <a:off x="191344" y="4828937"/>
            <a:ext cx="3691508" cy="869486"/>
          </a:xfrm>
          <a:prstGeom prst="rect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EEB67B8-BB69-4C3B-9CD2-8A70B80278BC}"/>
              </a:ext>
            </a:extLst>
          </p:cNvPr>
          <p:cNvSpPr/>
          <p:nvPr/>
        </p:nvSpPr>
        <p:spPr>
          <a:xfrm>
            <a:off x="4017251" y="4828937"/>
            <a:ext cx="3691508" cy="869486"/>
          </a:xfrm>
          <a:prstGeom prst="rect">
            <a:avLst/>
          </a:prstGeom>
          <a:solidFill>
            <a:srgbClr val="0070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Picture 2" descr="HOA VOTING: The Differences Between a Ballot and a Proxy - Key CMI">
            <a:extLst>
              <a:ext uri="{FF2B5EF4-FFF2-40B4-BE49-F238E27FC236}">
                <a16:creationId xmlns:a16="http://schemas.microsoft.com/office/drawing/2014/main" id="{DD9F36A7-2408-4054-8A9F-F7354DEBB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3"/>
          <a:stretch/>
        </p:blipFill>
        <p:spPr bwMode="auto">
          <a:xfrm>
            <a:off x="7939419" y="1927669"/>
            <a:ext cx="4164867" cy="37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2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59009" y="1614450"/>
            <a:ext cx="110975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BaggingClassifier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bagging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BaggingClassifier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max_samples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max_features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oob_score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4528511"/>
            <a:ext cx="7633444" cy="19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smtClean="0">
                <a:solidFill>
                  <a:schemeClr val="bg1"/>
                </a:solidFill>
                <a:latin typeface="Montserrat"/>
                <a:sym typeface="Montserrat"/>
              </a:rPr>
              <a:t>Ансамбли </a:t>
            </a: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Моделей Машинного Обучения: </a:t>
            </a:r>
            <a:r>
              <a:rPr lang="ru-RU" sz="2261" b="1" dirty="0" smtClean="0">
                <a:solidFill>
                  <a:schemeClr val="bg1"/>
                </a:solidFill>
                <a:latin typeface="Montserrat"/>
                <a:sym typeface="Montserrat"/>
              </a:rPr>
              <a:t>Случайный Лес</a:t>
            </a:r>
            <a:endParaRPr lang="ru-RU"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2.07 Ансамбли Моделей. Часть 1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1723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973B83-83A3-4E9E-95B9-8BF6F795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936" y="60118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Random Forest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Случайный Лес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94548C6-B1AD-4441-8628-7528CF065173}"/>
              </a:ext>
            </a:extLst>
          </p:cNvPr>
          <p:cNvSpPr/>
          <p:nvPr/>
        </p:nvSpPr>
        <p:spPr>
          <a:xfrm>
            <a:off x="333087" y="1578375"/>
            <a:ext cx="648681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Используем деревья решений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Создаем </a:t>
            </a:r>
            <a:r>
              <a:rPr lang="ru-RU" sz="2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подвыборки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данных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Используем случайное подмножество </a:t>
            </a:r>
            <a:r>
              <a:rPr lang="ru-RU" sz="22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признаков </a:t>
            </a:r>
            <a:endParaRPr lang="ru-RU" sz="2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Используем разные </a:t>
            </a:r>
            <a:r>
              <a:rPr lang="ru-RU" sz="2200" dirty="0" err="1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2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для деревьев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Повторяем много раз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Тестируем на </a:t>
            </a:r>
            <a:r>
              <a:rPr lang="tr-TR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Out-of-Bag 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данных</a:t>
            </a:r>
          </a:p>
        </p:txBody>
      </p:sp>
      <p:pic>
        <p:nvPicPr>
          <p:cNvPr id="94" name="Рисунок 9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0932" y="4355445"/>
            <a:ext cx="3029975" cy="1883827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651" y="5265632"/>
            <a:ext cx="2761727" cy="1310754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9378" y="3766736"/>
            <a:ext cx="3639627" cy="1896020"/>
          </a:xfrm>
          <a:prstGeom prst="rect">
            <a:avLst/>
          </a:prstGeom>
        </p:spPr>
      </p:pic>
      <p:pic>
        <p:nvPicPr>
          <p:cNvPr id="97" name="Рисунок 96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71220" y="1305053"/>
            <a:ext cx="3029975" cy="1883827"/>
          </a:xfrm>
          <a:prstGeom prst="rect">
            <a:avLst/>
          </a:prstGeom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46247" y="1680442"/>
            <a:ext cx="3048264" cy="1359526"/>
          </a:xfrm>
          <a:prstGeom prst="rect">
            <a:avLst/>
          </a:prstGeom>
        </p:spPr>
      </p:pic>
      <p:pic>
        <p:nvPicPr>
          <p:cNvPr id="99" name="Рисунок 98"/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8686552" y="3303577"/>
            <a:ext cx="3407959" cy="1883827"/>
          </a:xfrm>
          <a:prstGeom prst="rect">
            <a:avLst/>
          </a:prstGeom>
        </p:spPr>
      </p:pic>
      <p:pic>
        <p:nvPicPr>
          <p:cNvPr id="100" name="Рисунок 99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16383" y="4993669"/>
            <a:ext cx="3121423" cy="1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59EA0AB-4981-47E8-813C-FD2EFFC8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336" y="60118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8" name="Рисунок 8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62365" y="4134591"/>
            <a:ext cx="3633531" cy="1889924"/>
          </a:xfrm>
          <a:prstGeom prst="rect">
            <a:avLst/>
          </a:prstGeom>
        </p:spPr>
      </p:pic>
      <p:pic>
        <p:nvPicPr>
          <p:cNvPr id="89" name="Рисунок 88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60234" y="2077785"/>
            <a:ext cx="3048264" cy="1353429"/>
          </a:xfrm>
          <a:prstGeom prst="rect">
            <a:avLst/>
          </a:prstGeom>
        </p:spPr>
      </p:pic>
      <p:pic>
        <p:nvPicPr>
          <p:cNvPr id="90" name="Рисунок 8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30098" y="2041045"/>
            <a:ext cx="3407959" cy="1883827"/>
          </a:xfrm>
          <a:prstGeom prst="rect">
            <a:avLst/>
          </a:prstGeom>
        </p:spPr>
      </p:pic>
      <p:sp>
        <p:nvSpPr>
          <p:cNvPr id="91" name="Овал 90">
            <a:extLst>
              <a:ext uri="{FF2B5EF4-FFF2-40B4-BE49-F238E27FC236}">
                <a16:creationId xmlns:a16="http://schemas.microsoft.com/office/drawing/2014/main" id="{32A07DE2-9569-4AFC-AF30-80926BBAED91}"/>
              </a:ext>
            </a:extLst>
          </p:cNvPr>
          <p:cNvSpPr/>
          <p:nvPr/>
        </p:nvSpPr>
        <p:spPr>
          <a:xfrm>
            <a:off x="2161504" y="1930625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1E80822F-16B5-4E90-8DF9-FBEB3DC60015}"/>
              </a:ext>
            </a:extLst>
          </p:cNvPr>
          <p:cNvSpPr/>
          <p:nvPr/>
        </p:nvSpPr>
        <p:spPr>
          <a:xfrm>
            <a:off x="1376169" y="2383099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BD87AF52-32FD-4855-A8B8-7D2DBE991735}"/>
              </a:ext>
            </a:extLst>
          </p:cNvPr>
          <p:cNvSpPr/>
          <p:nvPr/>
        </p:nvSpPr>
        <p:spPr>
          <a:xfrm>
            <a:off x="1018951" y="2986672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C6F40B4E-211A-4F1A-BD15-A4BC122DA3C9}"/>
              </a:ext>
            </a:extLst>
          </p:cNvPr>
          <p:cNvSpPr/>
          <p:nvPr/>
        </p:nvSpPr>
        <p:spPr>
          <a:xfrm>
            <a:off x="6100756" y="2006877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A3BE08FF-3428-4125-9E82-8D1563D9A1EF}"/>
              </a:ext>
            </a:extLst>
          </p:cNvPr>
          <p:cNvSpPr/>
          <p:nvPr/>
        </p:nvSpPr>
        <p:spPr>
          <a:xfrm>
            <a:off x="6921403" y="2519578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1B78E273-D094-48E3-BA0B-82DBAF1D3EDF}"/>
              </a:ext>
            </a:extLst>
          </p:cNvPr>
          <p:cNvSpPr/>
          <p:nvPr/>
        </p:nvSpPr>
        <p:spPr>
          <a:xfrm>
            <a:off x="6623419" y="2983801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F4FDCC24-FBF7-4592-88CE-95AF8B60E744}"/>
              </a:ext>
            </a:extLst>
          </p:cNvPr>
          <p:cNvSpPr/>
          <p:nvPr/>
        </p:nvSpPr>
        <p:spPr>
          <a:xfrm>
            <a:off x="2059949" y="4168886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93554C22-5457-4F39-9783-0E7DE17182E1}"/>
              </a:ext>
            </a:extLst>
          </p:cNvPr>
          <p:cNvSpPr/>
          <p:nvPr/>
        </p:nvSpPr>
        <p:spPr>
          <a:xfrm>
            <a:off x="1216560" y="4632182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6A404666-5132-4CA7-9921-7945F0CE6ACC}"/>
              </a:ext>
            </a:extLst>
          </p:cNvPr>
          <p:cNvSpPr/>
          <p:nvPr/>
        </p:nvSpPr>
        <p:spPr>
          <a:xfrm>
            <a:off x="6460657" y="4042002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145400EC-EAB4-44B6-A7E1-2F2C2411F3FF}"/>
              </a:ext>
            </a:extLst>
          </p:cNvPr>
          <p:cNvSpPr/>
          <p:nvPr/>
        </p:nvSpPr>
        <p:spPr>
          <a:xfrm>
            <a:off x="5703952" y="4494280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D93C0E48-4F6C-43AF-9417-0229ED8C2C87}"/>
              </a:ext>
            </a:extLst>
          </p:cNvPr>
          <p:cNvSpPr/>
          <p:nvPr/>
        </p:nvSpPr>
        <p:spPr>
          <a:xfrm>
            <a:off x="6131223" y="5098380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" name="Picture 2" descr="HOA VOTING: The Differences Between a Ballot and a Proxy - Key CMI">
            <a:extLst>
              <a:ext uri="{FF2B5EF4-FFF2-40B4-BE49-F238E27FC236}">
                <a16:creationId xmlns:a16="http://schemas.microsoft.com/office/drawing/2014/main" id="{945996F2-F404-4B5C-AB77-73E9FEC6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3"/>
          <a:stretch/>
        </p:blipFill>
        <p:spPr bwMode="auto">
          <a:xfrm>
            <a:off x="8851778" y="2395006"/>
            <a:ext cx="3219450" cy="29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Рисунок 102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65042" y="4260974"/>
            <a:ext cx="3036071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A5F7B85-A6EE-47B5-AD81-5D001CCD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636" y="70278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0132ED-48D6-4282-A385-19495693FE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3431" y="1548528"/>
            <a:ext cx="9272377" cy="4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A5F7B85-A6EE-47B5-AD81-5D001CCD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636" y="70278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MicroSoft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могут в 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ML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576513" y="5729595"/>
            <a:ext cx="9532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Criminisi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Antonio, Jamie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Shotton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Ender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Konukoglu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Decision forests for classification, regression, density estimation, manifold learning and semi-supervised learning, Microsoft Research Cambridge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Vol. 5. No. 6. Tech. Rep. MSRTR-2011-114.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72" y="1472147"/>
            <a:ext cx="10247770" cy="4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6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 </a:t>
            </a: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Моделей Машинного Обучения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2.07 Ансамбли Моделей. Часть 1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E84256-0FA6-44F6-8E20-24A1DCEF75EC}"/>
              </a:ext>
            </a:extLst>
          </p:cNvPr>
          <p:cNvSpPr txBox="1">
            <a:spLocks/>
          </p:cNvSpPr>
          <p:nvPr/>
        </p:nvSpPr>
        <p:spPr>
          <a:xfrm>
            <a:off x="1666884" y="5255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45C6DBD-71E0-40A0-9C8C-CEF54644912A}"/>
              </a:ext>
            </a:extLst>
          </p:cNvPr>
          <p:cNvSpPr/>
          <p:nvPr/>
        </p:nvSpPr>
        <p:spPr>
          <a:xfrm>
            <a:off x="4459095" y="1319195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5709380-E016-46C0-A226-7A3C401E37B5}"/>
              </a:ext>
            </a:extLst>
          </p:cNvPr>
          <p:cNvSpPr/>
          <p:nvPr/>
        </p:nvSpPr>
        <p:spPr>
          <a:xfrm>
            <a:off x="342948" y="1928011"/>
            <a:ext cx="11213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/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RandomForestClassifier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5ABF241-F3EC-4E7A-B130-AF61DB1AC8D0}"/>
              </a:ext>
            </a:extLst>
          </p:cNvPr>
          <p:cNvSpPr/>
          <p:nvPr/>
        </p:nvSpPr>
        <p:spPr>
          <a:xfrm>
            <a:off x="392506" y="2424495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RF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RandomForestClassifier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0162752-64E9-4556-A417-A50536EECE6E}"/>
              </a:ext>
            </a:extLst>
          </p:cNvPr>
          <p:cNvSpPr/>
          <p:nvPr/>
        </p:nvSpPr>
        <p:spPr>
          <a:xfrm>
            <a:off x="342949" y="3734729"/>
            <a:ext cx="10467806" cy="13518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061B2F-B071-45A6-8D5C-2397BA6EB925}"/>
              </a:ext>
            </a:extLst>
          </p:cNvPr>
          <p:cNvSpPr/>
          <p:nvPr/>
        </p:nvSpPr>
        <p:spPr>
          <a:xfrm>
            <a:off x="306274" y="5152240"/>
            <a:ext cx="3130106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6584D66-5776-4A3B-9BBC-B61729A6A975}"/>
              </a:ext>
            </a:extLst>
          </p:cNvPr>
          <p:cNvSpPr/>
          <p:nvPr/>
        </p:nvSpPr>
        <p:spPr>
          <a:xfrm>
            <a:off x="4660516" y="2972572"/>
            <a:ext cx="2592288" cy="30049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E6D5A5F-7B09-438C-862F-602C2B2569DC}"/>
              </a:ext>
            </a:extLst>
          </p:cNvPr>
          <p:cNvSpPr/>
          <p:nvPr/>
        </p:nvSpPr>
        <p:spPr>
          <a:xfrm>
            <a:off x="342948" y="2886160"/>
            <a:ext cx="109452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RandomForestClassifier(bootstrap=True, ccp_alpha=0.0, class_weight=None, criterion='gini’, </a:t>
            </a:r>
            <a:endParaRPr lang="en-US" sz="2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max_depth=None, max_features='auto', max_leaf_nodes=None, max_samples=None, min_impurity_decrease=0.0, min_impurity_split=None, min_samples_leaf=1, min_samples_split=2, min_weight_fraction_leaf=0.0, n_estimators=100, n_jobs=None, oob_score=False, random_state=None, verbose=0, warm_start=False)</a:t>
            </a:r>
            <a:endParaRPr lang="ru-RU" sz="24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108D025-DD4B-4B9E-9C7F-4533C5C1044D}"/>
              </a:ext>
            </a:extLst>
          </p:cNvPr>
          <p:cNvSpPr/>
          <p:nvPr/>
        </p:nvSpPr>
        <p:spPr>
          <a:xfrm>
            <a:off x="6010668" y="5152240"/>
            <a:ext cx="3130106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45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 animBg="1"/>
      <p:bldP spid="12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6D82FF2-325C-483F-B167-BA31BAD1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836" y="5682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A87264B-C21A-4986-8D1C-6AEB9B3587FC}"/>
              </a:ext>
            </a:extLst>
          </p:cNvPr>
          <p:cNvSpPr txBox="1">
            <a:spLocks/>
          </p:cNvSpPr>
          <p:nvPr/>
        </p:nvSpPr>
        <p:spPr>
          <a:xfrm>
            <a:off x="1779600" y="11592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C8D373F-EE60-4C53-A7F5-E4911A4A692C}"/>
              </a:ext>
            </a:extLst>
          </p:cNvPr>
          <p:cNvSpPr/>
          <p:nvPr/>
        </p:nvSpPr>
        <p:spPr>
          <a:xfrm>
            <a:off x="258795" y="1771863"/>
            <a:ext cx="1185221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Сильные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Стороны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Высокая скорость обучения и тестирования (распараллеливание)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Простота внедрения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много памяти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Применимо для больших размерностей (в плане пространства признаков)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значимых признаков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342900" indent="-342900">
              <a:buClr>
                <a:srgbClr val="01C60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трактовка леса «в целом»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3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smtClean="0">
                <a:solidFill>
                  <a:schemeClr val="bg1"/>
                </a:solidFill>
                <a:latin typeface="Montserrat"/>
                <a:sym typeface="Montserrat"/>
              </a:rPr>
              <a:t>Ансамбли </a:t>
            </a: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Моделей Машинного Обучения: дичь из </a:t>
            </a:r>
            <a:r>
              <a:rPr lang="en-US" sz="2261" b="1" dirty="0">
                <a:solidFill>
                  <a:schemeClr val="bg1"/>
                </a:solidFill>
                <a:latin typeface="Montserrat"/>
                <a:sym typeface="Montserrat"/>
              </a:rPr>
              <a:t>Kaggle</a:t>
            </a:r>
            <a:endParaRPr lang="ru-RU"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2.07 Ансамбли Моделей. Часть 1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6153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2D05F73-3279-4AC9-83F9-D1947178AED8}"/>
              </a:ext>
            </a:extLst>
          </p:cNvPr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Простое </a:t>
            </a:r>
            <a:r>
              <a:rPr lang="ru-RU" sz="32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Усреднение</a:t>
            </a:r>
            <a:endParaRPr lang="tr-TR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1CFB74F-2534-405A-BB11-A0AD2B9CDCAA}"/>
                  </a:ext>
                </a:extLst>
              </p:cNvPr>
              <p:cNvSpPr/>
              <p:nvPr/>
            </p:nvSpPr>
            <p:spPr>
              <a:xfrm>
                <a:off x="1127448" y="19888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1CFB74F-2534-405A-BB11-A0AD2B9CD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988840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F068CB7-B82A-4A19-86A7-C0C3BE16E45C}"/>
                  </a:ext>
                </a:extLst>
              </p:cNvPr>
              <p:cNvSpPr/>
              <p:nvPr/>
            </p:nvSpPr>
            <p:spPr>
              <a:xfrm>
                <a:off x="4655840" y="19888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9F068CB7-B82A-4A19-86A7-C0C3BE16E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1988840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AAAAF1A-304C-432E-8419-E50996A48BAA}"/>
                  </a:ext>
                </a:extLst>
              </p:cNvPr>
              <p:cNvSpPr/>
              <p:nvPr/>
            </p:nvSpPr>
            <p:spPr>
              <a:xfrm>
                <a:off x="8040216" y="1916832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1AAAAF1A-304C-432E-8419-E50996A48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1916832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FA21324-C88E-41E5-A983-A6FBEA00DDE9}"/>
                  </a:ext>
                </a:extLst>
              </p:cNvPr>
              <p:cNvSpPr/>
              <p:nvPr/>
            </p:nvSpPr>
            <p:spPr>
              <a:xfrm>
                <a:off x="748153" y="3600772"/>
                <a:ext cx="9145016" cy="910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8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1 + </m:t>
                          </m:r>
                          <m:r>
                            <a:rPr lang="en-US" sz="28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8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2 +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3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FA21324-C88E-41E5-A983-A6FBEA00DD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53" y="3600772"/>
                <a:ext cx="9145016" cy="9103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50CD8F8-3A0F-48C8-A11F-9F7D3D8DAA28}"/>
                  </a:ext>
                </a:extLst>
              </p:cNvPr>
              <p:cNvSpPr/>
              <p:nvPr/>
            </p:nvSpPr>
            <p:spPr>
              <a:xfrm>
                <a:off x="1152848" y="5328263"/>
                <a:ext cx="91450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 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 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50CD8F8-3A0F-48C8-A11F-9F7D3D8DA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48" y="5328263"/>
                <a:ext cx="91450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B143C4D-6265-45C4-A392-EDBC5E06EEB4}"/>
              </a:ext>
            </a:extLst>
          </p:cNvPr>
          <p:cNvSpPr txBox="1"/>
          <p:nvPr/>
        </p:nvSpPr>
        <p:spPr>
          <a:xfrm>
            <a:off x="420278" y="2527914"/>
            <a:ext cx="39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Linear Regression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E2EBCE-5AB2-468A-AAC3-7666CDB34BC5}"/>
              </a:ext>
            </a:extLst>
          </p:cNvPr>
          <p:cNvSpPr txBox="1"/>
          <p:nvPr/>
        </p:nvSpPr>
        <p:spPr>
          <a:xfrm>
            <a:off x="5215274" y="2430550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SVM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64C954-4563-4B32-996E-1E00EDBA0B23}"/>
              </a:ext>
            </a:extLst>
          </p:cNvPr>
          <p:cNvSpPr txBox="1"/>
          <p:nvPr/>
        </p:nvSpPr>
        <p:spPr>
          <a:xfrm>
            <a:off x="8341158" y="2455906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3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C59E9B4-555D-458D-A8FB-5B94A345B03C}"/>
              </a:ext>
            </a:extLst>
          </p:cNvPr>
          <p:cNvSpPr txBox="1">
            <a:spLocks/>
          </p:cNvSpPr>
          <p:nvPr/>
        </p:nvSpPr>
        <p:spPr>
          <a:xfrm>
            <a:off x="1987228" y="5743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Blending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4678949-C72A-48A0-BC3C-E4F59D08F059}"/>
              </a:ext>
            </a:extLst>
          </p:cNvPr>
          <p:cNvSpPr txBox="1">
            <a:spLocks/>
          </p:cNvSpPr>
          <p:nvPr/>
        </p:nvSpPr>
        <p:spPr>
          <a:xfrm>
            <a:off x="2063552" y="2780928"/>
            <a:ext cx="8229240" cy="114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56FEF59-EDC3-4BA7-8E61-44BCA09229A2}"/>
                  </a:ext>
                </a:extLst>
              </p:cNvPr>
              <p:cNvSpPr/>
              <p:nvPr/>
            </p:nvSpPr>
            <p:spPr>
              <a:xfrm>
                <a:off x="3215680" y="2276872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56FEF59-EDC3-4BA7-8E61-44BCA0922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2276872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D2DD02C-BB3F-4286-BA70-5866197DB7E3}"/>
                  </a:ext>
                </a:extLst>
              </p:cNvPr>
              <p:cNvSpPr/>
              <p:nvPr/>
            </p:nvSpPr>
            <p:spPr>
              <a:xfrm>
                <a:off x="3215680" y="3933056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DD2DD02C-BB3F-4286-BA70-5866197DB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3933056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4AC801-3D44-4093-979A-4D82A6017D1F}"/>
                  </a:ext>
                </a:extLst>
              </p:cNvPr>
              <p:cNvSpPr/>
              <p:nvPr/>
            </p:nvSpPr>
            <p:spPr>
              <a:xfrm>
                <a:off x="3071664" y="5517232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F4AC801-3D44-4093-979A-4D82A6017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517232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870EF3-ED2E-47F6-8D86-7E28FAE01D10}"/>
              </a:ext>
            </a:extLst>
          </p:cNvPr>
          <p:cNvSpPr/>
          <p:nvPr/>
        </p:nvSpPr>
        <p:spPr>
          <a:xfrm>
            <a:off x="263352" y="2780928"/>
            <a:ext cx="1152128" cy="20882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Train Data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EFAFC45-16DA-42EC-843C-8C2C16121F70}"/>
              </a:ext>
            </a:extLst>
          </p:cNvPr>
          <p:cNvSpPr/>
          <p:nvPr/>
        </p:nvSpPr>
        <p:spPr>
          <a:xfrm>
            <a:off x="1775520" y="2780928"/>
            <a:ext cx="1152128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Train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89DD99-F0B0-44FC-AF52-191EC364966D}"/>
              </a:ext>
            </a:extLst>
          </p:cNvPr>
          <p:cNvSpPr/>
          <p:nvPr/>
        </p:nvSpPr>
        <p:spPr>
          <a:xfrm>
            <a:off x="1796332" y="4005064"/>
            <a:ext cx="1131315" cy="43204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anose="00000500000000000000" pitchFamily="2" charset="-52"/>
              </a:rPr>
              <a:t>Validation</a:t>
            </a:r>
            <a:endParaRPr lang="ru-RU" sz="1400" dirty="0">
              <a:latin typeface="Montserrat" panose="000005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FB2A9A3-B009-43C4-B164-CB77B5F4CC79}"/>
              </a:ext>
            </a:extLst>
          </p:cNvPr>
          <p:cNvSpPr/>
          <p:nvPr/>
        </p:nvSpPr>
        <p:spPr>
          <a:xfrm>
            <a:off x="1775520" y="4509120"/>
            <a:ext cx="1152128" cy="36004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Test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B1794B-61FE-4228-8E3A-B75737508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848" y="1916832"/>
            <a:ext cx="769348" cy="136815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1936EE-A12C-40A9-B435-D71A076F6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848" y="3573016"/>
            <a:ext cx="769348" cy="136815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FD7AD62-ACB7-44F1-AE3D-E621B2F63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848" y="5301208"/>
            <a:ext cx="769348" cy="13681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96731D-9C0A-46ED-BD36-AD9020E48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36912"/>
            <a:ext cx="746892" cy="72008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526306A-5235-4560-B5CA-41C9E026F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008" y="4293096"/>
            <a:ext cx="746892" cy="7200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A98C7D-5521-4AC1-9AB4-327D9E5A7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6021288"/>
            <a:ext cx="746892" cy="7200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354D0E-EFB4-49F7-8150-1F1284C8F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240" y="4149080"/>
            <a:ext cx="746892" cy="7200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210A25F-B169-49A2-8016-B2BD5BE645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6320" y="4149080"/>
            <a:ext cx="746892" cy="7200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5613876-45EB-41BA-8F9D-B0083FCF8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400" y="4149080"/>
            <a:ext cx="746892" cy="720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C457FC1-83B9-449F-A13D-BF52CA5315B7}"/>
                  </a:ext>
                </a:extLst>
              </p:cNvPr>
              <p:cNvSpPr/>
              <p:nvPr/>
            </p:nvSpPr>
            <p:spPr>
              <a:xfrm>
                <a:off x="8616280" y="3429000"/>
                <a:ext cx="2320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C457FC1-83B9-449F-A13D-BF52CA531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3429000"/>
                <a:ext cx="23208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3619B75-7547-44DB-9409-F644839322AD}"/>
              </a:ext>
            </a:extLst>
          </p:cNvPr>
          <p:cNvCxnSpPr/>
          <p:nvPr/>
        </p:nvCxnSpPr>
        <p:spPr>
          <a:xfrm>
            <a:off x="1487488" y="3933056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D376F0F-2AEE-43EA-B8D0-180160CCF83B}"/>
              </a:ext>
            </a:extLst>
          </p:cNvPr>
          <p:cNvCxnSpPr/>
          <p:nvPr/>
        </p:nvCxnSpPr>
        <p:spPr>
          <a:xfrm flipV="1">
            <a:off x="2999656" y="2924944"/>
            <a:ext cx="1512168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1004E06B-FDC3-40D8-86AE-6A8BF79E13A4}"/>
              </a:ext>
            </a:extLst>
          </p:cNvPr>
          <p:cNvCxnSpPr/>
          <p:nvPr/>
        </p:nvCxnSpPr>
        <p:spPr>
          <a:xfrm>
            <a:off x="2999656" y="4221088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03B8C85-3D59-4E8F-95B3-7696B6CA22B4}"/>
              </a:ext>
            </a:extLst>
          </p:cNvPr>
          <p:cNvCxnSpPr/>
          <p:nvPr/>
        </p:nvCxnSpPr>
        <p:spPr>
          <a:xfrm>
            <a:off x="2999656" y="4293096"/>
            <a:ext cx="1296144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B5F0EF7-CC22-4A1E-890B-8663D947104D}"/>
              </a:ext>
            </a:extLst>
          </p:cNvPr>
          <p:cNvCxnSpPr/>
          <p:nvPr/>
        </p:nvCxnSpPr>
        <p:spPr>
          <a:xfrm>
            <a:off x="5663952" y="4653136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26A73FA-68C8-4F61-8796-7B041105F558}"/>
              </a:ext>
            </a:extLst>
          </p:cNvPr>
          <p:cNvCxnSpPr/>
          <p:nvPr/>
        </p:nvCxnSpPr>
        <p:spPr>
          <a:xfrm>
            <a:off x="5663952" y="2924944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290783C-79D7-456F-83D4-E177B5ED3434}"/>
              </a:ext>
            </a:extLst>
          </p:cNvPr>
          <p:cNvCxnSpPr/>
          <p:nvPr/>
        </p:nvCxnSpPr>
        <p:spPr>
          <a:xfrm>
            <a:off x="5591944" y="6309320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Скругленная соединительная линия 58">
            <a:extLst>
              <a:ext uri="{FF2B5EF4-FFF2-40B4-BE49-F238E27FC236}">
                <a16:creationId xmlns:a16="http://schemas.microsoft.com/office/drawing/2014/main" id="{9F465934-E242-4AF1-86B3-D4BC9DF47E9D}"/>
              </a:ext>
            </a:extLst>
          </p:cNvPr>
          <p:cNvCxnSpPr>
            <a:stCxn id="19" idx="3"/>
            <a:endCxn id="22" idx="2"/>
          </p:cNvCxnSpPr>
          <p:nvPr/>
        </p:nvCxnSpPr>
        <p:spPr>
          <a:xfrm>
            <a:off x="6914900" y="4653136"/>
            <a:ext cx="2434866" cy="216024"/>
          </a:xfrm>
          <a:prstGeom prst="curvedConnector4">
            <a:avLst>
              <a:gd name="adj1" fmla="val 42331"/>
              <a:gd name="adj2" fmla="val 205822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кругленная соединительная линия 59">
            <a:extLst>
              <a:ext uri="{FF2B5EF4-FFF2-40B4-BE49-F238E27FC236}">
                <a16:creationId xmlns:a16="http://schemas.microsoft.com/office/drawing/2014/main" id="{D49E7810-B93C-4607-A4F0-FD0E8E8E9EFE}"/>
              </a:ext>
            </a:extLst>
          </p:cNvPr>
          <p:cNvCxnSpPr>
            <a:endCxn id="21" idx="0"/>
          </p:cNvCxnSpPr>
          <p:nvPr/>
        </p:nvCxnSpPr>
        <p:spPr>
          <a:xfrm>
            <a:off x="7112496" y="3149352"/>
            <a:ext cx="1517190" cy="999728"/>
          </a:xfrm>
          <a:prstGeom prst="curved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кругленная соединительная линия 62">
            <a:extLst>
              <a:ext uri="{FF2B5EF4-FFF2-40B4-BE49-F238E27FC236}">
                <a16:creationId xmlns:a16="http://schemas.microsoft.com/office/drawing/2014/main" id="{18940A9B-F658-454B-A381-641EEEC3AFF6}"/>
              </a:ext>
            </a:extLst>
          </p:cNvPr>
          <p:cNvCxnSpPr>
            <a:stCxn id="20" idx="3"/>
            <a:endCxn id="23" idx="2"/>
          </p:cNvCxnSpPr>
          <p:nvPr/>
        </p:nvCxnSpPr>
        <p:spPr>
          <a:xfrm flipV="1">
            <a:off x="6842892" y="4869160"/>
            <a:ext cx="3226954" cy="1512168"/>
          </a:xfrm>
          <a:prstGeom prst="curved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67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2" grpId="0" animBg="1"/>
      <p:bldP spid="13" grpId="0" animBg="1"/>
      <p:bldP spid="14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A1A630E-0DB0-4523-B9CE-2CC2DA92B36C}"/>
              </a:ext>
            </a:extLst>
          </p:cNvPr>
          <p:cNvSpPr txBox="1">
            <a:spLocks/>
          </p:cNvSpPr>
          <p:nvPr/>
        </p:nvSpPr>
        <p:spPr>
          <a:xfrm>
            <a:off x="1949128" y="5489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Stacking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0FBF4C6-48B3-4A0E-A72F-1972C79F4510}"/>
                  </a:ext>
                </a:extLst>
              </p:cNvPr>
              <p:cNvSpPr/>
              <p:nvPr/>
            </p:nvSpPr>
            <p:spPr>
              <a:xfrm>
                <a:off x="5519936" y="1700808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E0FBF4C6-48B3-4A0E-A72F-1972C79F4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1700808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560E69C-EFC5-48D1-8992-FD733D388457}"/>
                  </a:ext>
                </a:extLst>
              </p:cNvPr>
              <p:cNvSpPr/>
              <p:nvPr/>
            </p:nvSpPr>
            <p:spPr>
              <a:xfrm>
                <a:off x="5591944" y="414908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560E69C-EFC5-48D1-8992-FD733D388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149080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939F18A-3030-4F72-A01F-8312501B32AF}"/>
                  </a:ext>
                </a:extLst>
              </p:cNvPr>
              <p:cNvSpPr/>
              <p:nvPr/>
            </p:nvSpPr>
            <p:spPr>
              <a:xfrm>
                <a:off x="5951984" y="6165304"/>
                <a:ext cx="5485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939F18A-3030-4F72-A01F-8312501B3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6165304"/>
                <a:ext cx="5485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06E0415-6944-4045-87D8-A2D73A839CA1}"/>
              </a:ext>
            </a:extLst>
          </p:cNvPr>
          <p:cNvSpPr/>
          <p:nvPr/>
        </p:nvSpPr>
        <p:spPr>
          <a:xfrm>
            <a:off x="263352" y="2780928"/>
            <a:ext cx="1152128" cy="20882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Train Data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DBF2747-FFC6-4A3D-BC64-29ADB5B13594}"/>
              </a:ext>
            </a:extLst>
          </p:cNvPr>
          <p:cNvSpPr/>
          <p:nvPr/>
        </p:nvSpPr>
        <p:spPr>
          <a:xfrm>
            <a:off x="1775520" y="2780928"/>
            <a:ext cx="1152128" cy="165618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Train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22E3C75-3F52-4B99-B970-FBA9E21E2EE7}"/>
              </a:ext>
            </a:extLst>
          </p:cNvPr>
          <p:cNvSpPr/>
          <p:nvPr/>
        </p:nvSpPr>
        <p:spPr>
          <a:xfrm>
            <a:off x="1775520" y="4509120"/>
            <a:ext cx="1152128" cy="36004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Test</a:t>
            </a:r>
            <a:endParaRPr lang="ru-RU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AED4124-B89B-40D1-A516-D5286F4433D4}"/>
                  </a:ext>
                </a:extLst>
              </p:cNvPr>
              <p:cNvSpPr/>
              <p:nvPr/>
            </p:nvSpPr>
            <p:spPr>
              <a:xfrm>
                <a:off x="9768408" y="1700808"/>
                <a:ext cx="2320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AED4124-B89B-40D1-A516-D5286F443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700808"/>
                <a:ext cx="23208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05A8C47-96FA-4E6E-8671-E657CFDF7BB5}"/>
              </a:ext>
            </a:extLst>
          </p:cNvPr>
          <p:cNvCxnSpPr/>
          <p:nvPr/>
        </p:nvCxnSpPr>
        <p:spPr>
          <a:xfrm>
            <a:off x="1487488" y="3933056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E6FB194-7D02-46B2-BE46-62DC00302273}"/>
              </a:ext>
            </a:extLst>
          </p:cNvPr>
          <p:cNvCxnSpPr/>
          <p:nvPr/>
        </p:nvCxnSpPr>
        <p:spPr>
          <a:xfrm flipV="1">
            <a:off x="3143672" y="3284984"/>
            <a:ext cx="504056" cy="4320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47D6E3-8C3F-41F4-BD1C-DCF4AA2F19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744" y="2276872"/>
            <a:ext cx="4098537" cy="18002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73BB2B-1D4F-460B-8F80-6275E7F48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0216" y="2204864"/>
            <a:ext cx="954881" cy="19442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028049D-640B-4745-B878-64FDA54CC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384" y="2348880"/>
            <a:ext cx="848783" cy="172819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E63FADA-E25B-4FFE-9A3F-5174FA9B83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6480" y="2348880"/>
            <a:ext cx="848783" cy="17281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B8AEDC1-A707-42F9-916C-A52918FB66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9900" y="2348880"/>
            <a:ext cx="848783" cy="1728192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4CE577A-9942-472E-B689-57C65FC844FD}"/>
              </a:ext>
            </a:extLst>
          </p:cNvPr>
          <p:cNvCxnSpPr/>
          <p:nvPr/>
        </p:nvCxnSpPr>
        <p:spPr>
          <a:xfrm>
            <a:off x="3071664" y="4653136"/>
            <a:ext cx="720080" cy="6480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9EBEDBD-FAAA-461F-A51A-ED2106239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744" y="4653136"/>
            <a:ext cx="4098537" cy="18002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08858CE-6947-4999-A850-FC08D3CF8B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0216" y="4581128"/>
            <a:ext cx="954881" cy="1944216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1F6413A-A082-4CF0-8EE8-FAFE64CBF6C6}"/>
              </a:ext>
            </a:extLst>
          </p:cNvPr>
          <p:cNvCxnSpPr>
            <a:endCxn id="18" idx="1"/>
          </p:cNvCxnSpPr>
          <p:nvPr/>
        </p:nvCxnSpPr>
        <p:spPr>
          <a:xfrm>
            <a:off x="9120336" y="3212976"/>
            <a:ext cx="43204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FC400CA-DB94-4BA4-954D-ACD2BBE5E4E9}"/>
              </a:ext>
            </a:extLst>
          </p:cNvPr>
          <p:cNvCxnSpPr/>
          <p:nvPr/>
        </p:nvCxnSpPr>
        <p:spPr>
          <a:xfrm flipV="1">
            <a:off x="9264352" y="4149080"/>
            <a:ext cx="1368831" cy="144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5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1" grpId="0" animBg="1"/>
      <p:bldP spid="12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68533" y="1546500"/>
            <a:ext cx="108842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 =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'ridge'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'lasso'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knr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))]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81081" y="3177716"/>
            <a:ext cx="117022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n_estimators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smtClean="0">
                <a:solidFill>
                  <a:srgbClr val="B5CEA8"/>
                </a:solidFill>
                <a:latin typeface="Courier New" panose="02070309020205020404" pitchFamily="49" charset="0"/>
              </a:rPr>
              <a:t>100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random_state=</a:t>
            </a:r>
            <a:r>
              <a:rPr lang="en-US" sz="2000" dirty="0" smtClean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ru-RU" sz="2000" dirty="0" smtClean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estimators=estimators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70" y="4451294"/>
            <a:ext cx="5591175" cy="180975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95400" y="594928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reg.transform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5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0948810-2C30-47F8-9BE3-8078F05BB670}"/>
              </a:ext>
            </a:extLst>
          </p:cNvPr>
          <p:cNvSpPr txBox="1">
            <a:spLocks/>
          </p:cNvSpPr>
          <p:nvPr/>
        </p:nvSpPr>
        <p:spPr>
          <a:xfrm>
            <a:off x="1885628" y="5870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91E1CD0-2D6B-4651-AE9E-BE52A8191A08}"/>
              </a:ext>
            </a:extLst>
          </p:cNvPr>
          <p:cNvSpPr/>
          <p:nvPr/>
        </p:nvSpPr>
        <p:spPr>
          <a:xfrm>
            <a:off x="263352" y="2780928"/>
            <a:ext cx="1152128" cy="20882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Train Data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039783-0161-4FAB-8B44-BCD549F3720E}"/>
              </a:ext>
            </a:extLst>
          </p:cNvPr>
          <p:cNvSpPr/>
          <p:nvPr/>
        </p:nvSpPr>
        <p:spPr>
          <a:xfrm>
            <a:off x="1775520" y="2780928"/>
            <a:ext cx="1152128" cy="165618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Train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B57955-99FD-452B-8136-239844B34007}"/>
              </a:ext>
            </a:extLst>
          </p:cNvPr>
          <p:cNvSpPr/>
          <p:nvPr/>
        </p:nvSpPr>
        <p:spPr>
          <a:xfrm>
            <a:off x="1775520" y="4509120"/>
            <a:ext cx="1152128" cy="36004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-52"/>
              </a:rPr>
              <a:t>Test</a:t>
            </a:r>
            <a:endParaRPr lang="ru-RU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CC079CC-8E6E-4A7A-95E7-A7A7C3A108AA}"/>
                  </a:ext>
                </a:extLst>
              </p:cNvPr>
              <p:cNvSpPr/>
              <p:nvPr/>
            </p:nvSpPr>
            <p:spPr>
              <a:xfrm>
                <a:off x="6672064" y="2348880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CC079CC-8E6E-4A7A-95E7-A7A7C3A10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2348880"/>
                <a:ext cx="25196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FDC1291-11D5-4E7F-AA9A-0C9AEBD58264}"/>
              </a:ext>
            </a:extLst>
          </p:cNvPr>
          <p:cNvCxnSpPr/>
          <p:nvPr/>
        </p:nvCxnSpPr>
        <p:spPr>
          <a:xfrm>
            <a:off x="1487488" y="3933056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699A53-F5F6-488B-9146-843A1505AC55}"/>
                  </a:ext>
                </a:extLst>
              </p:cNvPr>
              <p:cNvSpPr/>
              <p:nvPr/>
            </p:nvSpPr>
            <p:spPr>
              <a:xfrm>
                <a:off x="4151784" y="234888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699A53-F5F6-488B-9146-843A1505A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348880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77DB210-C666-434F-B9CD-E1F9F790B418}"/>
                  </a:ext>
                </a:extLst>
              </p:cNvPr>
              <p:cNvSpPr/>
              <p:nvPr/>
            </p:nvSpPr>
            <p:spPr>
              <a:xfrm>
                <a:off x="4223792" y="3933056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rgbClr val="FFFF00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77DB210-C666-434F-B9CD-E1F9F790B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3933056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DBA6D4B-91CD-4D89-B846-D61789A43043}"/>
                  </a:ext>
                </a:extLst>
              </p:cNvPr>
              <p:cNvSpPr/>
              <p:nvPr/>
            </p:nvSpPr>
            <p:spPr>
              <a:xfrm>
                <a:off x="4079776" y="55892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rgbClr val="FFC000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DBA6D4B-91CD-4D89-B846-D61789A43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5589240"/>
                <a:ext cx="15971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7E3D784-981A-4A7F-A6FA-7A80838FA232}"/>
              </a:ext>
            </a:extLst>
          </p:cNvPr>
          <p:cNvCxnSpPr/>
          <p:nvPr/>
        </p:nvCxnSpPr>
        <p:spPr>
          <a:xfrm flipV="1">
            <a:off x="3431704" y="2780928"/>
            <a:ext cx="936104" cy="144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0AFA75CF-EBBA-41F7-87C7-C6F4101F604F}"/>
              </a:ext>
            </a:extLst>
          </p:cNvPr>
          <p:cNvCxnSpPr/>
          <p:nvPr/>
        </p:nvCxnSpPr>
        <p:spPr>
          <a:xfrm>
            <a:off x="3431704" y="4293096"/>
            <a:ext cx="93610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F28248A-5BAF-49BC-9F61-E3F15F3E35D9}"/>
              </a:ext>
            </a:extLst>
          </p:cNvPr>
          <p:cNvCxnSpPr/>
          <p:nvPr/>
        </p:nvCxnSpPr>
        <p:spPr>
          <a:xfrm>
            <a:off x="3431704" y="4365104"/>
            <a:ext cx="1296144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57A6799-B2FB-4CE1-8D80-5B556587A7C1}"/>
                  </a:ext>
                </a:extLst>
              </p:cNvPr>
              <p:cNvSpPr/>
              <p:nvPr/>
            </p:nvSpPr>
            <p:spPr>
              <a:xfrm>
                <a:off x="6672064" y="3861048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57A6799-B2FB-4CE1-8D80-5B556587A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3861048"/>
                <a:ext cx="251960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2FFD916-B326-43E4-A675-FCA10F776CCD}"/>
                  </a:ext>
                </a:extLst>
              </p:cNvPr>
              <p:cNvSpPr/>
              <p:nvPr/>
            </p:nvSpPr>
            <p:spPr>
              <a:xfrm>
                <a:off x="6456040" y="5517232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2FFD916-B326-43E4-A675-FCA10F776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5517232"/>
                <a:ext cx="251960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1C939AA-8757-40FD-86EF-F145460AF79B}"/>
                  </a:ext>
                </a:extLst>
              </p:cNvPr>
              <p:cNvSpPr/>
              <p:nvPr/>
            </p:nvSpPr>
            <p:spPr>
              <a:xfrm>
                <a:off x="9906320" y="3861048"/>
                <a:ext cx="22978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𝐹𝑖𝑛𝑎𝑙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1C939AA-8757-40FD-86EF-F145460AF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320" y="3861048"/>
                <a:ext cx="229780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FCADDEC-9FB2-422F-8EA6-16216AF6010D}"/>
              </a:ext>
            </a:extLst>
          </p:cNvPr>
          <p:cNvCxnSpPr>
            <a:endCxn id="12" idx="1"/>
          </p:cNvCxnSpPr>
          <p:nvPr/>
        </p:nvCxnSpPr>
        <p:spPr>
          <a:xfrm flipV="1">
            <a:off x="5951984" y="2610490"/>
            <a:ext cx="720080" cy="153859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27761E5-0F5C-465A-8010-B60B703A57C3}"/>
              </a:ext>
            </a:extLst>
          </p:cNvPr>
          <p:cNvCxnSpPr>
            <a:stCxn id="15" idx="3"/>
          </p:cNvCxnSpPr>
          <p:nvPr/>
        </p:nvCxnSpPr>
        <p:spPr>
          <a:xfrm flipV="1">
            <a:off x="5820896" y="4149080"/>
            <a:ext cx="838240" cy="4558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4FFEC65C-243A-4E43-86CF-85A4DC004434}"/>
              </a:ext>
            </a:extLst>
          </p:cNvPr>
          <p:cNvCxnSpPr>
            <a:endCxn id="21" idx="1"/>
          </p:cNvCxnSpPr>
          <p:nvPr/>
        </p:nvCxnSpPr>
        <p:spPr>
          <a:xfrm>
            <a:off x="5951984" y="4365104"/>
            <a:ext cx="504056" cy="14137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6587C88-34CD-4DE9-A040-E48D93936FB9}"/>
              </a:ext>
            </a:extLst>
          </p:cNvPr>
          <p:cNvCxnSpPr>
            <a:stCxn id="16" idx="3"/>
          </p:cNvCxnSpPr>
          <p:nvPr/>
        </p:nvCxnSpPr>
        <p:spPr>
          <a:xfrm flipV="1">
            <a:off x="5676880" y="4221088"/>
            <a:ext cx="923176" cy="16297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BBBEB3C-AE3A-4E05-B254-CA654B1E0750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 flipV="1">
            <a:off x="5676880" y="5778842"/>
            <a:ext cx="779160" cy="7200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8ACE6B2-DA24-454D-8749-542EDC7991AB}"/>
              </a:ext>
            </a:extLst>
          </p:cNvPr>
          <p:cNvCxnSpPr>
            <a:stCxn id="16" idx="3"/>
            <a:endCxn id="12" idx="1"/>
          </p:cNvCxnSpPr>
          <p:nvPr/>
        </p:nvCxnSpPr>
        <p:spPr>
          <a:xfrm flipV="1">
            <a:off x="5676880" y="2610490"/>
            <a:ext cx="995184" cy="32403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D54D533-C548-4C0E-BD43-DEBBF3FBA596}"/>
              </a:ext>
            </a:extLst>
          </p:cNvPr>
          <p:cNvCxnSpPr>
            <a:stCxn id="14" idx="3"/>
            <a:endCxn id="20" idx="1"/>
          </p:cNvCxnSpPr>
          <p:nvPr/>
        </p:nvCxnSpPr>
        <p:spPr>
          <a:xfrm>
            <a:off x="5748888" y="2610490"/>
            <a:ext cx="923176" cy="15121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BFC1879-4B54-44A1-AB03-533917309A7B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5748888" y="2610490"/>
            <a:ext cx="92317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735CD76-A70D-4235-A4B5-75F66F34DAFF}"/>
              </a:ext>
            </a:extLst>
          </p:cNvPr>
          <p:cNvCxnSpPr>
            <a:stCxn id="14" idx="3"/>
          </p:cNvCxnSpPr>
          <p:nvPr/>
        </p:nvCxnSpPr>
        <p:spPr>
          <a:xfrm>
            <a:off x="5748888" y="2610490"/>
            <a:ext cx="851168" cy="31947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900684F-0BD1-4985-A78C-19C3C21C2D17}"/>
              </a:ext>
            </a:extLst>
          </p:cNvPr>
          <p:cNvCxnSpPr>
            <a:stCxn id="12" idx="3"/>
          </p:cNvCxnSpPr>
          <p:nvPr/>
        </p:nvCxnSpPr>
        <p:spPr>
          <a:xfrm>
            <a:off x="9191665" y="2610490"/>
            <a:ext cx="784383" cy="13945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D9CF91D-9EB8-4C02-AD83-AE212118693D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9191665" y="4122658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1464071D-08C5-4FBB-BCD5-66F42A0AD25C}"/>
              </a:ext>
            </a:extLst>
          </p:cNvPr>
          <p:cNvCxnSpPr>
            <a:stCxn id="21" idx="3"/>
          </p:cNvCxnSpPr>
          <p:nvPr/>
        </p:nvCxnSpPr>
        <p:spPr>
          <a:xfrm flipV="1">
            <a:off x="8975641" y="4293096"/>
            <a:ext cx="1008791" cy="14857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7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 animBg="1"/>
      <p:bldP spid="12" grpId="0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91344" y="2063718"/>
            <a:ext cx="94218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final_layer_rfr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final_layer_gbr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rf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final_layer_rfr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dt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final_layer_gbr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multi_layer_regressor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'ridge'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'lasso'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knr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080" y="1694981"/>
            <a:ext cx="5254202" cy="259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1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11936D1-9FDD-4E40-9DE0-F935CA406E15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41C2C1D-8295-46EB-BD5C-DC54AB9D87C5}"/>
              </a:ext>
            </a:extLst>
          </p:cNvPr>
          <p:cNvSpPr txBox="1">
            <a:spLocks/>
          </p:cNvSpPr>
          <p:nvPr/>
        </p:nvSpPr>
        <p:spPr>
          <a:xfrm>
            <a:off x="2088828" y="5870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7B22B6-97A8-4500-A986-787C75AF7A37}"/>
                  </a:ext>
                </a:extLst>
              </p:cNvPr>
              <p:cNvSpPr/>
              <p:nvPr/>
            </p:nvSpPr>
            <p:spPr>
              <a:xfrm>
                <a:off x="5663952" y="213285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7B22B6-97A8-4500-A986-787C75AF7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2132856"/>
                <a:ext cx="25196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76C4462-1989-4CCC-ABCF-308546255A29}"/>
                  </a:ext>
                </a:extLst>
              </p:cNvPr>
              <p:cNvSpPr/>
              <p:nvPr/>
            </p:nvSpPr>
            <p:spPr>
              <a:xfrm>
                <a:off x="5663952" y="357301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76C4462-1989-4CCC-ABCF-308546255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3573016"/>
                <a:ext cx="25196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A0DF2B1-5F92-44A0-B31A-E39E3FC1A20E}"/>
                  </a:ext>
                </a:extLst>
              </p:cNvPr>
              <p:cNvSpPr/>
              <p:nvPr/>
            </p:nvSpPr>
            <p:spPr>
              <a:xfrm>
                <a:off x="5663952" y="537321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A0DF2B1-5F92-44A0-B31A-E39E3FC1A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5373216"/>
                <a:ext cx="25196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7E8B92A-BF9F-424B-A073-7842E0E1FCC0}"/>
                  </a:ext>
                </a:extLst>
              </p:cNvPr>
              <p:cNvSpPr/>
              <p:nvPr/>
            </p:nvSpPr>
            <p:spPr>
              <a:xfrm>
                <a:off x="9264352" y="3501008"/>
                <a:ext cx="22978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𝐹𝑖𝑛𝑎𝑙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7E8B92A-BF9F-424B-A073-7842E0E1F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3501008"/>
                <a:ext cx="22978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453024-1FEB-4ECB-9D56-0D085F4D1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1340768"/>
            <a:ext cx="2040497" cy="167033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7F2727-F97D-46C3-85EC-044D7B6DE4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376" y="5013176"/>
            <a:ext cx="2023206" cy="165618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E9E0F7D-4FE7-4781-B7A2-850FB29744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376" y="3140968"/>
            <a:ext cx="2088232" cy="171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080A20-76D5-4F45-ACE1-F56E86C5FC17}"/>
                  </a:ext>
                </a:extLst>
              </p:cNvPr>
              <p:cNvSpPr/>
              <p:nvPr/>
            </p:nvSpPr>
            <p:spPr>
              <a:xfrm>
                <a:off x="983432" y="6334780"/>
                <a:ext cx="5485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080A20-76D5-4F45-ACE1-F56E86C5F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334780"/>
                <a:ext cx="5485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F609341-8CA1-4E4B-A98F-7C749C1C94DB}"/>
                  </a:ext>
                </a:extLst>
              </p:cNvPr>
              <p:cNvSpPr/>
              <p:nvPr/>
            </p:nvSpPr>
            <p:spPr>
              <a:xfrm>
                <a:off x="3071664" y="3501008"/>
                <a:ext cx="5485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F609341-8CA1-4E4B-A98F-7C749C1C9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501008"/>
                <a:ext cx="54854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8682272-4920-4842-8826-F307C9612170}"/>
                  </a:ext>
                </a:extLst>
              </p:cNvPr>
              <p:cNvSpPr/>
              <p:nvPr/>
            </p:nvSpPr>
            <p:spPr>
              <a:xfrm>
                <a:off x="3071664" y="5373216"/>
                <a:ext cx="5485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8682272-4920-4842-8826-F307C9612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73216"/>
                <a:ext cx="5485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0F3036C-B9A5-44D2-B8ED-222520D9A539}"/>
                  </a:ext>
                </a:extLst>
              </p:cNvPr>
              <p:cNvSpPr/>
              <p:nvPr/>
            </p:nvSpPr>
            <p:spPr>
              <a:xfrm>
                <a:off x="3143672" y="2132856"/>
                <a:ext cx="5485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0F3036C-B9A5-44D2-B8ED-222520D9A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2132856"/>
                <a:ext cx="54854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78C9BBB-5527-418C-912F-D0A8AE331551}"/>
              </a:ext>
            </a:extLst>
          </p:cNvPr>
          <p:cNvCxnSpPr/>
          <p:nvPr/>
        </p:nvCxnSpPr>
        <p:spPr>
          <a:xfrm>
            <a:off x="4439816" y="2420888"/>
            <a:ext cx="108012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11A1A94-3DC1-4A06-8C97-78C6D37DA926}"/>
              </a:ext>
            </a:extLst>
          </p:cNvPr>
          <p:cNvCxnSpPr/>
          <p:nvPr/>
        </p:nvCxnSpPr>
        <p:spPr>
          <a:xfrm>
            <a:off x="4655840" y="3861048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6E03400-E7E9-48D2-B5AE-86F34503D3C3}"/>
              </a:ext>
            </a:extLst>
          </p:cNvPr>
          <p:cNvCxnSpPr/>
          <p:nvPr/>
        </p:nvCxnSpPr>
        <p:spPr>
          <a:xfrm>
            <a:off x="4151784" y="5634826"/>
            <a:ext cx="1224136" cy="264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AE4FD5EE-34E1-4D7A-9F77-475A67F309A0}"/>
              </a:ext>
            </a:extLst>
          </p:cNvPr>
          <p:cNvCxnSpPr/>
          <p:nvPr/>
        </p:nvCxnSpPr>
        <p:spPr>
          <a:xfrm>
            <a:off x="8328248" y="2276872"/>
            <a:ext cx="784383" cy="13945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4969DCA-C89C-4195-98B2-7355DEB78E86}"/>
              </a:ext>
            </a:extLst>
          </p:cNvPr>
          <p:cNvCxnSpPr/>
          <p:nvPr/>
        </p:nvCxnSpPr>
        <p:spPr>
          <a:xfrm>
            <a:off x="8328248" y="3789040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7942213-B49A-4471-994D-7B4B9D9078E9}"/>
              </a:ext>
            </a:extLst>
          </p:cNvPr>
          <p:cNvCxnSpPr/>
          <p:nvPr/>
        </p:nvCxnSpPr>
        <p:spPr>
          <a:xfrm flipV="1">
            <a:off x="8112224" y="3959478"/>
            <a:ext cx="1008791" cy="14857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57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Ансамбли 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Моделей Машинного Обучения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2.07 Ансамбли Моделей. Часть 1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852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49FE6D8-2FD3-48DE-AEC5-AA164E287A15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2990E58-2E03-4197-B705-17890BE3B12D}"/>
                  </a:ext>
                </a:extLst>
              </p:cNvPr>
              <p:cNvSpPr/>
              <p:nvPr/>
            </p:nvSpPr>
            <p:spPr>
              <a:xfrm>
                <a:off x="6888088" y="3573016"/>
                <a:ext cx="2242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2990E58-2E03-4197-B705-17890BE3B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3573016"/>
                <a:ext cx="22422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06B7F1-AC43-4699-9707-6E051FBFC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488" y="2564904"/>
            <a:ext cx="1414639" cy="28803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532D48-C387-44F5-A15F-DFBE8F3EB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2708920"/>
            <a:ext cx="1512168" cy="2662892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C8BD311-009B-43B3-A6FA-A75F61280395}"/>
              </a:ext>
            </a:extLst>
          </p:cNvPr>
          <p:cNvCxnSpPr/>
          <p:nvPr/>
        </p:nvCxnSpPr>
        <p:spPr>
          <a:xfrm>
            <a:off x="5519936" y="3933056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9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991478"/>
            <a:ext cx="4901478" cy="167508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56141" y="1436563"/>
            <a:ext cx="9439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imputer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"mean"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lasso_pipeline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make_pipeline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44342" y="2149409"/>
            <a:ext cx="11247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steps=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use_custom_transformer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CustomTransformer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())])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rf_pipeline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make_pipeline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23904" y="2777612"/>
            <a:ext cx="114769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estimators =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Ничего не делай"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HistGradientBoostingRegressor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Заменяй пропуски"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ru-RU" dirty="0" err="1">
                <a:solidFill>
                  <a:srgbClr val="CE9178"/>
                </a:solidFill>
                <a:latin typeface="Courier New" panose="02070309020205020404" pitchFamily="49" charset="0"/>
              </a:rPr>
              <a:t>Скукожь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 в 1 столбец"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rf_pipeline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56141" y="4303079"/>
            <a:ext cx="1055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stacking_regressor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estimators=estimators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       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95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4A0ED3-F762-4DE6-AF3D-66DF0165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2664"/>
            <a:ext cx="6280566" cy="456073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503712" y="6309064"/>
            <a:ext cx="393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https://github.com/kaz-Anova/StackNet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652" y="1016000"/>
            <a:ext cx="5852973" cy="456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09FD85A-6340-486B-B47F-1D9D8CCA683B}"/>
              </a:ext>
            </a:extLst>
          </p:cNvPr>
          <p:cNvSpPr txBox="1">
            <a:spLocks/>
          </p:cNvSpPr>
          <p:nvPr/>
        </p:nvSpPr>
        <p:spPr>
          <a:xfrm>
            <a:off x="1847528" y="109315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Немного Скептицизма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CA5E7-1F1F-4147-8793-1434765E0528}"/>
              </a:ext>
            </a:extLst>
          </p:cNvPr>
          <p:cNvSpPr txBox="1"/>
          <p:nvPr/>
        </p:nvSpPr>
        <p:spPr>
          <a:xfrm>
            <a:off x="911424" y="2245281"/>
            <a:ext cx="10959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Теоретически очень хорошо для результатов соревнований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DEA65-10AC-4A22-A890-D80168CB191B}"/>
              </a:ext>
            </a:extLst>
          </p:cNvPr>
          <p:cNvSpPr txBox="1"/>
          <p:nvPr/>
        </p:nvSpPr>
        <p:spPr>
          <a:xfrm>
            <a:off x="911424" y="3541425"/>
            <a:ext cx="1051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На практике очень плохо для производительности (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inference)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A79DD-9333-4069-8D77-3C5DD2FDFAD5}"/>
              </a:ext>
            </a:extLst>
          </p:cNvPr>
          <p:cNvSpPr txBox="1"/>
          <p:nvPr/>
        </p:nvSpPr>
        <p:spPr>
          <a:xfrm>
            <a:off x="911424" y="4909577"/>
            <a:ext cx="104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реальном применении нужно делать «разумно»</a:t>
            </a:r>
            <a:endParaRPr lang="ru-RU" sz="2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1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Ансамбли 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Моделей Машинного Обучения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smtClean="0">
                <a:solidFill>
                  <a:schemeClr val="bg1"/>
                </a:solidFill>
                <a:latin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2.07 Ансамбли Моделей. Часть 1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84240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589718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59514" y="1545831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71599" y="1521523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56603" y="1032693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3563771" y="1386725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7653046" y="1386725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525092" y="681091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314597" y="3226478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56446" y="3225890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49663" y="2431832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122800" y="2303087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3" idx="4"/>
            <a:endCxn id="20" idx="0"/>
          </p:cNvCxnSpPr>
          <p:nvPr/>
        </p:nvCxnSpPr>
        <p:spPr>
          <a:xfrm>
            <a:off x="3563771" y="2493328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3" idx="4"/>
            <a:endCxn id="22" idx="0"/>
          </p:cNvCxnSpPr>
          <p:nvPr/>
        </p:nvCxnSpPr>
        <p:spPr>
          <a:xfrm flipH="1">
            <a:off x="1623989" y="2493328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517021" y="293258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613991" y="3142424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47784" y="2228001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" idx="4"/>
            <a:endCxn id="48" idx="0"/>
          </p:cNvCxnSpPr>
          <p:nvPr/>
        </p:nvCxnSpPr>
        <p:spPr>
          <a:xfrm>
            <a:off x="8639879" y="2228001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47136" y="3637987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8812" y="4002039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229344" y="3621703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56001" y="3978247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88112" y="3447064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518239" y="4106617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98822" y="1890945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313977" y="2232897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7628" y="4635716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408353" y="4619432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90039" y="4749248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90039" y="56600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56710" y="387990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83367" y="4250502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83366" y="4621095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35212" y="4944148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66531" y="4925773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78463" y="5214841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448798" y="5913211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314597" y="576242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25470" y="512093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40BAB-5387-1454-85D1-D55440482C7F}"/>
              </a:ext>
            </a:extLst>
          </p:cNvPr>
          <p:cNvSpPr txBox="1"/>
          <p:nvPr/>
        </p:nvSpPr>
        <p:spPr>
          <a:xfrm rot="16200000">
            <a:off x="7818307" y="4850089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68977" y="6059643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171090" y="5418158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 rot="1552697">
            <a:off x="1327510" y="5964259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Ансамбли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525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2" idx="5"/>
            <a:endCxn id="10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2" idx="4"/>
            <a:endCxn id="38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432E1-8891-5D88-875B-61FAF0D88DF4}"/>
              </a:ext>
            </a:extLst>
          </p:cNvPr>
          <p:cNvSpPr txBox="1"/>
          <p:nvPr/>
        </p:nvSpPr>
        <p:spPr>
          <a:xfrm rot="1561318">
            <a:off x="1490975" y="5280106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6703463" y="4142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latin typeface="Montserrat" panose="00000500000000000000" pitchFamily="2" charset="-52"/>
              </a:rPr>
              <a:t>Ансамбли</a:t>
            </a:r>
            <a:endParaRPr lang="ru-RU" sz="2400" b="1" dirty="0">
              <a:latin typeface="Montserrat" panose="00000500000000000000" pitchFamily="2" charset="-5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680420" y="4715413"/>
            <a:ext cx="188545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Голосование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878955" y="5032913"/>
            <a:ext cx="12089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err="1" smtClean="0">
                <a:solidFill>
                  <a:schemeClr val="bg1"/>
                </a:solidFill>
                <a:latin typeface="Montserrat" panose="00000500000000000000" pitchFamily="2" charset="-52"/>
              </a:rPr>
              <a:t>Бэггинг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468399" y="5350413"/>
            <a:ext cx="223330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Случайный Лес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3798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 animBg="1"/>
      <p:bldP spid="40" grpId="0"/>
      <p:bldP spid="41" grpId="0"/>
      <p:bldP spid="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6959" y="1382348"/>
            <a:ext cx="10789790" cy="4684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Ансамблевые Методы </a:t>
            </a:r>
          </a:p>
          <a:p>
            <a:pPr marL="478764" indent="-380019">
              <a:lnSpc>
                <a:spcPct val="115000"/>
              </a:lnSpc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800" b="1" dirty="0" smtClean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Методы </a:t>
            </a: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Усреднения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</a:t>
            </a:r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голосования – разные Хорошие модели на одних данных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Bagging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– одна модель на разных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Bootstrapping: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данные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параметры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Random Forest</a:t>
            </a:r>
            <a:r>
              <a:rPr lang="en-US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</a:t>
            </a:r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много деревьев)</a:t>
            </a:r>
            <a:endParaRPr lang="tr-TR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Дичь для </a:t>
            </a:r>
            <a:r>
              <a:rPr lang="tr-TR" sz="28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Kaggle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Blending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Stacking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15900" y="1924679"/>
            <a:ext cx="11874500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https://app.pachca.com/chats/4904913?thread_id=767548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99394" y="1339324"/>
            <a:ext cx="10789790" cy="457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sym typeface="Montserrat"/>
              </a:rPr>
              <a:t>Деревья Решений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CART C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lassification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a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nd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R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egression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T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rees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Деревья Решений</a:t>
            </a:r>
            <a:r>
              <a:rPr lang="tr-TR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классификации</a:t>
            </a:r>
            <a:endParaRPr lang="tr-TR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Деревья Решений</a:t>
            </a:r>
            <a:r>
              <a:rPr lang="tr-TR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регрессии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Деревья это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Корневой узел, узлы принятия решений, листья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для построения</a:t>
            </a:r>
            <a:endParaRPr lang="tr-TR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Критерий Джини, Прирост Информации,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MSE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Как-бы регуляризация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Pruning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Можно отбирать значимые признаки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589718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59514" y="1545831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71599" y="1521523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56603" y="1032693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3563771" y="1386725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7653046" y="1386725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525092" y="681091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314597" y="3226478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56446" y="3225890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49663" y="2431832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122800" y="2303087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3" idx="4"/>
            <a:endCxn id="20" idx="0"/>
          </p:cNvCxnSpPr>
          <p:nvPr/>
        </p:nvCxnSpPr>
        <p:spPr>
          <a:xfrm>
            <a:off x="3563771" y="2493328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3" idx="4"/>
            <a:endCxn id="22" idx="0"/>
          </p:cNvCxnSpPr>
          <p:nvPr/>
        </p:nvCxnSpPr>
        <p:spPr>
          <a:xfrm flipH="1">
            <a:off x="1623989" y="2493328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517021" y="293258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613991" y="3142424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47784" y="2228001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" idx="4"/>
            <a:endCxn id="48" idx="0"/>
          </p:cNvCxnSpPr>
          <p:nvPr/>
        </p:nvCxnSpPr>
        <p:spPr>
          <a:xfrm>
            <a:off x="8639879" y="2228001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47136" y="3637987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8812" y="4002039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229344" y="3621703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56001" y="3978247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88112" y="3447064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518239" y="4106617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98822" y="1890945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313977" y="2232897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7628" y="4635716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408353" y="4619432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90039" y="4749248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90039" y="56600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56710" y="387990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83367" y="4250502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83366" y="4621095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35212" y="4944148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66531" y="4925773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78463" y="5214841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448798" y="5913211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314597" y="576242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25470" y="512093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40BAB-5387-1454-85D1-D55440482C7F}"/>
              </a:ext>
            </a:extLst>
          </p:cNvPr>
          <p:cNvSpPr txBox="1"/>
          <p:nvPr/>
        </p:nvSpPr>
        <p:spPr>
          <a:xfrm rot="16200000">
            <a:off x="7818307" y="4850089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68977" y="6059643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171090" y="5418158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71782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2" idx="5"/>
            <a:endCxn id="10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2" idx="4"/>
            <a:endCxn id="38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432E1-8891-5D88-875B-61FAF0D88DF4}"/>
              </a:ext>
            </a:extLst>
          </p:cNvPr>
          <p:cNvSpPr txBox="1"/>
          <p:nvPr/>
        </p:nvSpPr>
        <p:spPr>
          <a:xfrm rot="1561318">
            <a:off x="1490975" y="5280106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36371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семестр: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99353" y="1567260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модели машинного обучения</a:t>
            </a: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Новое Введение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2009871" y="1592259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кластеризации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971352" y="1809950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70994" y="15905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Ансамблевые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213262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 расстояние для классификации, регрессии и визуализации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894260" cy="11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DBSCAN </a:t>
            </a:r>
          </a:p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EM  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 Спектральная</a:t>
            </a: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684471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Теорема Байеса и методы основанные на ней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4076464" y="5130153"/>
            <a:ext cx="238771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Другие подходы к рисованию прямых (метод опорных векторов)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02244" y="3247502"/>
            <a:ext cx="1897698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для классификации и регрессии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Бэггинг</a:t>
            </a:r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и случайный лес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бустинг</a:t>
            </a:r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XGBOOST, </a:t>
            </a:r>
            <a:r>
              <a:rPr lang="en-US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8" y="3169492"/>
            <a:ext cx="2146339" cy="161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Отличие поиска аномалий от просто классификации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подходы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3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Деревья Решений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Ансамбли Моделей Машинного Обучения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и Ансамбли Моделей в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Библиотеки с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Бустингом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2.07 Ансамбли Моделей. Часть 1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89674681"/>
      </p:ext>
    </p:extLst>
  </p:cSld>
  <p:clrMapOvr>
    <a:masterClrMapping/>
  </p:clrMapOvr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</TotalTime>
  <Words>1679</Words>
  <Application>Microsoft Office PowerPoint</Application>
  <PresentationFormat>Произвольный</PresentationFormat>
  <Paragraphs>756</Paragraphs>
  <Slides>48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8" baseType="lpstr">
      <vt:lpstr>Montserrat Black</vt:lpstr>
      <vt:lpstr>Cambria Math</vt:lpstr>
      <vt:lpstr>Arial</vt:lpstr>
      <vt:lpstr>Times New Roman</vt:lpstr>
      <vt:lpstr>Courier New</vt:lpstr>
      <vt:lpstr>Source Sans Pro</vt:lpstr>
      <vt:lpstr>Wingdings</vt:lpstr>
      <vt:lpstr>Montserrat</vt:lpstr>
      <vt:lpstr>Verdana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бы пример из реальной жизни</vt:lpstr>
      <vt:lpstr>Мотивация</vt:lpstr>
      <vt:lpstr>Методы усреднения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Bagging: Bootstrap aggregating</vt:lpstr>
      <vt:lpstr>Bagging: Bootstrap aggregating</vt:lpstr>
      <vt:lpstr>Bagging: Bootstrap aggregating</vt:lpstr>
      <vt:lpstr>Презентация PowerPoint</vt:lpstr>
      <vt:lpstr>Презентация PowerPoint</vt:lpstr>
      <vt:lpstr>Random Forest Случайный Лес</vt:lpstr>
      <vt:lpstr>Random Forest</vt:lpstr>
      <vt:lpstr>Random Forest</vt:lpstr>
      <vt:lpstr>MicroSoft могут в ML</vt:lpstr>
      <vt:lpstr>Презентация PowerPoint</vt:lpstr>
      <vt:lpstr>Random Forest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163</cp:revision>
  <dcterms:modified xsi:type="dcterms:W3CDTF">2023-05-15T08:16:58Z</dcterms:modified>
</cp:coreProperties>
</file>